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7"/>
  </p:notesMasterIdLst>
  <p:sldIdLst>
    <p:sldId id="257" r:id="rId2"/>
    <p:sldId id="258" r:id="rId3"/>
    <p:sldId id="260" r:id="rId4"/>
    <p:sldId id="41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1" r:id="rId27"/>
    <p:sldId id="284" r:id="rId28"/>
    <p:sldId id="283" r:id="rId29"/>
    <p:sldId id="285" r:id="rId30"/>
    <p:sldId id="286" r:id="rId31"/>
    <p:sldId id="288" r:id="rId32"/>
    <p:sldId id="287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1" r:id="rId65"/>
    <p:sldId id="320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372" r:id="rId117"/>
    <p:sldId id="373" r:id="rId118"/>
    <p:sldId id="374" r:id="rId119"/>
    <p:sldId id="375" r:id="rId120"/>
    <p:sldId id="377" r:id="rId121"/>
    <p:sldId id="376" r:id="rId122"/>
    <p:sldId id="378" r:id="rId123"/>
    <p:sldId id="379" r:id="rId124"/>
    <p:sldId id="380" r:id="rId125"/>
    <p:sldId id="381" r:id="rId126"/>
    <p:sldId id="390" r:id="rId127"/>
    <p:sldId id="391" r:id="rId128"/>
    <p:sldId id="392" r:id="rId129"/>
    <p:sldId id="393" r:id="rId130"/>
    <p:sldId id="394" r:id="rId131"/>
    <p:sldId id="395" r:id="rId132"/>
    <p:sldId id="396" r:id="rId133"/>
    <p:sldId id="397" r:id="rId134"/>
    <p:sldId id="398" r:id="rId135"/>
    <p:sldId id="399" r:id="rId136"/>
    <p:sldId id="400" r:id="rId137"/>
    <p:sldId id="401" r:id="rId138"/>
    <p:sldId id="402" r:id="rId139"/>
    <p:sldId id="403" r:id="rId140"/>
    <p:sldId id="404" r:id="rId141"/>
    <p:sldId id="405" r:id="rId142"/>
    <p:sldId id="406" r:id="rId143"/>
    <p:sldId id="407" r:id="rId144"/>
    <p:sldId id="408" r:id="rId145"/>
    <p:sldId id="384" r:id="rId14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40" autoAdjust="0"/>
  </p:normalViewPr>
  <p:slideViewPr>
    <p:cSldViewPr>
      <p:cViewPr varScale="1">
        <p:scale>
          <a:sx n="97" d="100"/>
          <a:sy n="97" d="100"/>
        </p:scale>
        <p:origin x="11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viewProps" Target="viewProps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Zeszyt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Arkusz1!$A$4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Arkusz1!$B$3:$D$3</c:f>
              <c:strCache>
                <c:ptCount val="3"/>
                <c:pt idx="0">
                  <c:v>Rodzice</c:v>
                </c:pt>
                <c:pt idx="1">
                  <c:v>Uczniowie</c:v>
                </c:pt>
                <c:pt idx="2">
                  <c:v>Nauczyciele</c:v>
                </c:pt>
              </c:strCache>
            </c:strRef>
          </c:cat>
          <c:val>
            <c:numRef>
              <c:f>Arkusz1!$B$4:$D$4</c:f>
              <c:numCache>
                <c:formatCode>General</c:formatCode>
                <c:ptCount val="3"/>
                <c:pt idx="0">
                  <c:v>30</c:v>
                </c:pt>
                <c:pt idx="1">
                  <c:v>40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1F-4BE1-AE4C-5C2D7FD788DD}"/>
            </c:ext>
          </c:extLst>
        </c:ser>
        <c:ser>
          <c:idx val="1"/>
          <c:order val="1"/>
          <c:tx>
            <c:strRef>
              <c:f>Arkusz1!$A$5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Arkusz1!$B$3:$D$3</c:f>
              <c:strCache>
                <c:ptCount val="3"/>
                <c:pt idx="0">
                  <c:v>Rodzice</c:v>
                </c:pt>
                <c:pt idx="1">
                  <c:v>Uczniowie</c:v>
                </c:pt>
                <c:pt idx="2">
                  <c:v>Nauczyciele</c:v>
                </c:pt>
              </c:strCache>
            </c:strRef>
          </c:cat>
          <c:val>
            <c:numRef>
              <c:f>Arkusz1!$B$5:$D$5</c:f>
              <c:numCache>
                <c:formatCode>General</c:formatCode>
                <c:ptCount val="3"/>
                <c:pt idx="0">
                  <c:v>0</c:v>
                </c:pt>
                <c:pt idx="1">
                  <c:v>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1F-4BE1-AE4C-5C2D7FD788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080576"/>
        <c:axId val="113098752"/>
      </c:barChart>
      <c:catAx>
        <c:axId val="113080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113098752"/>
        <c:crosses val="autoZero"/>
        <c:auto val="1"/>
        <c:lblAlgn val="ctr"/>
        <c:lblOffset val="100"/>
        <c:noMultiLvlLbl val="0"/>
      </c:catAx>
      <c:valAx>
        <c:axId val="11309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113080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60DE3-6656-4FD5-877C-C56595FBF1B1}" type="datetimeFigureOut">
              <a:rPr lang="pl-PL" smtClean="0"/>
              <a:t>2018-06-07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8733F-F09E-4AB6-9822-596C9DB7B4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0545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8733F-F09E-4AB6-9822-596C9DB7B47B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1502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EF64-D76F-4899-B139-0562A94239CE}" type="datetimeFigureOut">
              <a:rPr lang="pl-PL" smtClean="0"/>
              <a:pPr/>
              <a:t>2018-06-07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E0DC-61F5-4FF8-A131-7AFCED9170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EF64-D76F-4899-B139-0562A94239CE}" type="datetimeFigureOut">
              <a:rPr lang="pl-PL" smtClean="0"/>
              <a:pPr/>
              <a:t>2018-06-07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E0DC-61F5-4FF8-A131-7AFCED9170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EF64-D76F-4899-B139-0562A94239CE}" type="datetimeFigureOut">
              <a:rPr lang="pl-PL" smtClean="0"/>
              <a:pPr/>
              <a:t>2018-06-07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E0DC-61F5-4FF8-A131-7AFCED9170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EF64-D76F-4899-B139-0562A94239CE}" type="datetimeFigureOut">
              <a:rPr lang="pl-PL" smtClean="0"/>
              <a:pPr/>
              <a:t>2018-06-07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E0DC-61F5-4FF8-A131-7AFCED9170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EF64-D76F-4899-B139-0562A94239CE}" type="datetimeFigureOut">
              <a:rPr lang="pl-PL" smtClean="0"/>
              <a:pPr/>
              <a:t>2018-06-07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E0DC-61F5-4FF8-A131-7AFCED9170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EF64-D76F-4899-B139-0562A94239CE}" type="datetimeFigureOut">
              <a:rPr lang="pl-PL" smtClean="0"/>
              <a:pPr/>
              <a:t>2018-06-07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E0DC-61F5-4FF8-A131-7AFCED9170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EF64-D76F-4899-B139-0562A94239CE}" type="datetimeFigureOut">
              <a:rPr lang="pl-PL" smtClean="0"/>
              <a:pPr/>
              <a:t>2018-06-07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E0DC-61F5-4FF8-A131-7AFCED9170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EF64-D76F-4899-B139-0562A94239CE}" type="datetimeFigureOut">
              <a:rPr lang="pl-PL" smtClean="0"/>
              <a:pPr/>
              <a:t>2018-06-07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E0DC-61F5-4FF8-A131-7AFCED9170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EF64-D76F-4899-B139-0562A94239CE}" type="datetimeFigureOut">
              <a:rPr lang="pl-PL" smtClean="0"/>
              <a:pPr/>
              <a:t>2018-06-07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E0DC-61F5-4FF8-A131-7AFCED9170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EF64-D76F-4899-B139-0562A94239CE}" type="datetimeFigureOut">
              <a:rPr lang="pl-PL" smtClean="0"/>
              <a:pPr/>
              <a:t>2018-06-07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E0DC-61F5-4FF8-A131-7AFCED9170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EF64-D76F-4899-B139-0562A94239CE}" type="datetimeFigureOut">
              <a:rPr lang="pl-PL" smtClean="0"/>
              <a:pPr/>
              <a:t>2018-06-07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E0DC-61F5-4FF8-A131-7AFCED9170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3EF64-D76F-4899-B139-0562A94239CE}" type="datetimeFigureOut">
              <a:rPr lang="pl-PL" smtClean="0"/>
              <a:pPr/>
              <a:t>2018-06-07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AE0DC-61F5-4FF8-A131-7AFCED9170B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malopolska.policja.gov.pl/pl/content/krajowa-mapa-zagrozen-bezpieczenstw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8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Obraz 1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19150" cy="904875"/>
          </a:xfrm>
          <a:prstGeom prst="rect">
            <a:avLst/>
          </a:prstGeom>
          <a:noFill/>
        </p:spPr>
      </p:pic>
      <p:pic>
        <p:nvPicPr>
          <p:cNvPr id="1026" name="Obraz 1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88640"/>
            <a:ext cx="1000125" cy="1028700"/>
          </a:xfrm>
          <a:prstGeom prst="rect">
            <a:avLst/>
          </a:prstGeom>
          <a:noFill/>
        </p:spPr>
      </p:pic>
      <p:pic>
        <p:nvPicPr>
          <p:cNvPr id="1025" name="Obraz 121" descr="http://sppiekary.szkolna.net/pliki/obraz/spb-152770107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365104"/>
            <a:ext cx="5943600" cy="222885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-324544" y="83671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ja-JP" sz="160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pl-PL" altLang="ja-JP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Zintegrowana Polityka Bezpieczeństwa</a:t>
            </a:r>
            <a:endParaRPr kumimoji="0" lang="pl-PL" altLang="ja-JP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39552" y="1197333"/>
            <a:ext cx="8375848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43400" algn="l"/>
              </a:tabLst>
            </a:pPr>
            <a:r>
              <a:rPr kumimoji="0" lang="pl-PL" altLang="ja-JP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Integral</a:t>
            </a:r>
            <a:r>
              <a:rPr kumimoji="0" lang="pl-PL" altLang="ja-JP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Security Policy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43400" algn="l"/>
              </a:tabLst>
            </a:pPr>
            <a:endParaRPr kumimoji="0" lang="pl-PL" altLang="ja-JP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43400" algn="l"/>
              </a:tabLst>
            </a:pPr>
            <a:r>
              <a:rPr kumimoji="0" lang="pl-PL" altLang="ja-JP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SPRAWOZDANIE Z REALIZACJI PROGRAMU </a:t>
            </a:r>
            <a:endParaRPr kumimoji="0" lang="pl-PL" altLang="ja-JP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43400" algn="l"/>
              </a:tabLst>
            </a:pPr>
            <a:r>
              <a:rPr kumimoji="0" lang="pl-PL" altLang="ja-JP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ZINTEGROWANEJ POLITYKI BEZPIECZEŃSTWA ZPB </a:t>
            </a:r>
            <a:endParaRPr kumimoji="0" lang="pl-PL" altLang="ja-JP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43400" algn="l"/>
              </a:tabLst>
            </a:pPr>
            <a:r>
              <a:rPr kumimoji="0" lang="pl-PL" altLang="ja-JP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SZKOŁA PROMUJĄCA BEZPIECZEŃSTWO </a:t>
            </a:r>
            <a:endParaRPr kumimoji="0" lang="pl-PL" altLang="ja-JP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43400" algn="l"/>
              </a:tabLst>
            </a:pPr>
            <a:r>
              <a:rPr kumimoji="0" lang="pl-PL" altLang="ja-JP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 ROKU SZKOLNYM 2017/2018</a:t>
            </a:r>
            <a:endParaRPr kumimoji="0" lang="pl-PL" altLang="ja-JP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43400" algn="l"/>
              </a:tabLst>
            </a:pPr>
            <a:endParaRPr kumimoji="0" lang="pl-PL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5534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az 22" descr="http://sppiekary.szkolna.net/pliki/obraz/slajd3-1510166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836363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Obraz 98" descr="http://www.sppiekary.szkolna.net/galleries/679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8759343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Obraz 99" descr="http://www.sppiekary.szkolna.net/galleries/679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604448" cy="485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solidFill>
                  <a:srgbClr val="FFFF00"/>
                </a:solidFill>
              </a:rPr>
              <a:t>26. </a:t>
            </a:r>
            <a:r>
              <a:rPr lang="en-US" sz="3200" b="1" dirty="0" smtClean="0">
                <a:solidFill>
                  <a:srgbClr val="FFFF00"/>
                </a:solidFill>
              </a:rPr>
              <a:t>KONKURS “POKONAJMY SMOG”	</a:t>
            </a:r>
            <a:endParaRPr lang="pl-PL" sz="3200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 smtClean="0">
                <a:solidFill>
                  <a:srgbClr val="FFFF00"/>
                </a:solidFill>
              </a:rPr>
              <a:t>Nasza szkoła brała udział w konkursie Edukacyjna Sieć </a:t>
            </a:r>
            <a:r>
              <a:rPr lang="pl-PL" sz="2800" dirty="0" err="1" smtClean="0">
                <a:solidFill>
                  <a:srgbClr val="FFFF00"/>
                </a:solidFill>
              </a:rPr>
              <a:t>Antysmogowa</a:t>
            </a:r>
            <a:r>
              <a:rPr lang="pl-PL" sz="2800" dirty="0" smtClean="0">
                <a:solidFill>
                  <a:srgbClr val="FFFF00"/>
                </a:solidFill>
              </a:rPr>
              <a:t>, którego organizatorem jest Naukowa </a:t>
            </a:r>
          </a:p>
          <a:p>
            <a:pPr>
              <a:buNone/>
            </a:pPr>
            <a:r>
              <a:rPr lang="pl-PL" sz="2800" dirty="0" smtClean="0">
                <a:solidFill>
                  <a:srgbClr val="FFFF00"/>
                </a:solidFill>
              </a:rPr>
              <a:t>    i Akademicka Siec Komputerowa – Państwowy Instytut Badawczy z Warszawy. </a:t>
            </a:r>
          </a:p>
          <a:p>
            <a:r>
              <a:rPr lang="pl-PL" sz="2800" dirty="0" smtClean="0">
                <a:solidFill>
                  <a:srgbClr val="FFFF00"/>
                </a:solidFill>
              </a:rPr>
              <a:t>Celem konkursu jest rozwijanie świadomości i upowszechnianie wiedzy wśród społeczności szkolnej.</a:t>
            </a:r>
          </a:p>
          <a:p>
            <a:endParaRPr lang="pl-PL" dirty="0"/>
          </a:p>
        </p:txBody>
      </p:sp>
      <p:pic>
        <p:nvPicPr>
          <p:cNvPr id="30722" name="Obraz 102" descr="http://sppiekary.szkolna.net/pliki/obraz/viessmann-stop-smog-xl-2017-01-1524126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869160"/>
            <a:ext cx="5943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pl-PL" sz="3200" b="1" dirty="0" smtClean="0">
                <a:solidFill>
                  <a:srgbClr val="FFFF00"/>
                </a:solidFill>
              </a:rPr>
              <a:t>27. PRELEKCJA “JAK WYGRAĆ ZE SMOGIEM?”		</a:t>
            </a:r>
            <a:r>
              <a:rPr lang="pl-PL" sz="3200" dirty="0" smtClean="0">
                <a:solidFill>
                  <a:srgbClr val="FFFF00"/>
                </a:solidFill>
              </a:rPr>
              <a:t/>
            </a:r>
            <a:br>
              <a:rPr lang="pl-PL" sz="3200" dirty="0" smtClean="0">
                <a:solidFill>
                  <a:srgbClr val="FFFF00"/>
                </a:solidFill>
              </a:rPr>
            </a:br>
            <a:endParaRPr lang="pl-PL" sz="3200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00"/>
                </a:solidFill>
              </a:rPr>
              <a:t>W ramach programu  pilotażowego Polskiego Alarmu </a:t>
            </a:r>
            <a:r>
              <a:rPr lang="pl-PL" dirty="0" err="1" smtClean="0">
                <a:solidFill>
                  <a:srgbClr val="FFFF00"/>
                </a:solidFill>
              </a:rPr>
              <a:t>Antysmogowego</a:t>
            </a:r>
            <a:r>
              <a:rPr lang="pl-PL" dirty="0" smtClean="0">
                <a:solidFill>
                  <a:srgbClr val="FFFF00"/>
                </a:solidFill>
              </a:rPr>
              <a:t>, w którym szkoła bierze udział odbyła się pouczająca prelekcja dotycząca szkodliwości zanieczyszczonego powietrza oraz czynników wyzwalających. Odbiorcami prelekcji byli nauczyciele, rodzice i mieszkańcy Piekar.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Obraz 100" descr="http://www.sppiekary.szkolna.net/galleries/681/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44408" cy="618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Obraz 101" descr="http://www.sppiekary.szkolna.net/galleries/681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76456" cy="650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sz="3600" b="1" dirty="0" smtClean="0">
                <a:solidFill>
                  <a:srgbClr val="FFFF00"/>
                </a:solidFill>
              </a:rPr>
              <a:t>28. KONKURS WOKALNO - TANECZNY “ZWIERZYNIECKIE DEBIUTY”   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sz="2800" dirty="0" smtClean="0">
                <a:solidFill>
                  <a:srgbClr val="FFFF00"/>
                </a:solidFill>
              </a:rPr>
              <a:t>      Uczennice naszej szkoły wzięły udział w konkursie organizowanym przez Klub Kultury “</a:t>
            </a:r>
            <a:r>
              <a:rPr lang="pl-PL" sz="2800" dirty="0" err="1" smtClean="0">
                <a:solidFill>
                  <a:srgbClr val="FFFF00"/>
                </a:solidFill>
              </a:rPr>
              <a:t>Przegorzały</a:t>
            </a:r>
            <a:r>
              <a:rPr lang="pl-PL" sz="2800" dirty="0" smtClean="0">
                <a:solidFill>
                  <a:srgbClr val="FFFF00"/>
                </a:solidFill>
              </a:rPr>
              <a:t>” prezentując swoje umiejętności w śpiewie i tańcu. </a:t>
            </a:r>
            <a:endParaRPr lang="pl-PL" dirty="0"/>
          </a:p>
        </p:txBody>
      </p:sp>
      <p:pic>
        <p:nvPicPr>
          <p:cNvPr id="33794" name="Obraz 107" descr="http://sppiekary.szkolna.net/pliki/obraz/klubbeztla-15264952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0775" y="908720"/>
            <a:ext cx="29432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Obraz 103" descr="http://www.sppiekary.szkolna.net/galleries/694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514725"/>
            <a:ext cx="59436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Obraz 106" descr="http://www.sppiekary.szkolna.net/galleries/694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8640"/>
            <a:ext cx="3678683" cy="653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Obraz 105" descr="http://www.sppiekary.szkolna.net/galleries/694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-38766"/>
            <a:ext cx="3879431" cy="6896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MAJ  2018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800" b="1" dirty="0" smtClean="0">
                <a:solidFill>
                  <a:srgbClr val="FFFF00"/>
                </a:solidFill>
              </a:rPr>
              <a:t>29. BEZPIECZNE WAKACJE DZIECI I MŁODZIEŻY 2018	</a:t>
            </a:r>
          </a:p>
          <a:p>
            <a:pPr algn="ctr">
              <a:buNone/>
            </a:pPr>
            <a:r>
              <a:rPr lang="pl-PL" sz="2800" i="1" dirty="0" smtClean="0">
                <a:solidFill>
                  <a:srgbClr val="FFFF00"/>
                </a:solidFill>
              </a:rPr>
              <a:t> Uczniowie naszej szkoły biorą udział w konkursie plastycznym organizowanym przez Tarnowskie Wodne Ochotnicze Pogotowie Ratunkowe pod patronatem Małopolskiego Kuratora Oświaty.</a:t>
            </a:r>
          </a:p>
          <a:p>
            <a:pPr>
              <a:buNone/>
            </a:pPr>
            <a:endParaRPr lang="pl-PL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Obraz 23" descr="http://sppiekary.szkolna.net/pliki/obraz/slajd4-1510166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16416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MAJ  2018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l-PL" sz="2800" b="1" dirty="0" smtClean="0">
                <a:solidFill>
                  <a:srgbClr val="FFFF00"/>
                </a:solidFill>
              </a:rPr>
              <a:t>	</a:t>
            </a:r>
            <a:r>
              <a:rPr lang="en-US" sz="3000" dirty="0" err="1" smtClean="0">
                <a:solidFill>
                  <a:srgbClr val="FFFF00"/>
                </a:solidFill>
              </a:rPr>
              <a:t>Celem</a:t>
            </a:r>
            <a:r>
              <a:rPr lang="en-US" sz="3000" dirty="0" smtClean="0">
                <a:solidFill>
                  <a:srgbClr val="FFFF00"/>
                </a:solidFill>
              </a:rPr>
              <a:t>  </a:t>
            </a:r>
            <a:r>
              <a:rPr lang="en-US" sz="3000" dirty="0" err="1" smtClean="0">
                <a:solidFill>
                  <a:srgbClr val="FFFF00"/>
                </a:solidFill>
              </a:rPr>
              <a:t>konkursu</a:t>
            </a:r>
            <a:r>
              <a:rPr lang="en-US" sz="3000" dirty="0" smtClean="0">
                <a:solidFill>
                  <a:srgbClr val="FFFF00"/>
                </a:solidFill>
              </a:rPr>
              <a:t>  jest:</a:t>
            </a:r>
            <a:endParaRPr lang="pl-PL" sz="30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pl-PL" sz="3000" dirty="0" smtClean="0">
              <a:solidFill>
                <a:srgbClr val="FFFF00"/>
              </a:solidFill>
            </a:endParaRPr>
          </a:p>
          <a:p>
            <a:pPr lvl="1"/>
            <a:r>
              <a:rPr lang="pl-PL" sz="3000" dirty="0" smtClean="0">
                <a:solidFill>
                  <a:srgbClr val="FFFF00"/>
                </a:solidFill>
              </a:rPr>
              <a:t>Edukacja dla bezpieczeństwa wypoczynku nad wodą,</a:t>
            </a:r>
          </a:p>
          <a:p>
            <a:pPr lvl="1"/>
            <a:r>
              <a:rPr lang="pl-PL" sz="3000" dirty="0" smtClean="0">
                <a:solidFill>
                  <a:srgbClr val="FFFF00"/>
                </a:solidFill>
              </a:rPr>
              <a:t>Zmniejszenie ilości utonięć i wypadków na obszarach wodnych,</a:t>
            </a:r>
          </a:p>
          <a:p>
            <a:pPr lvl="1"/>
            <a:r>
              <a:rPr lang="pl-PL" sz="3000" dirty="0" smtClean="0">
                <a:solidFill>
                  <a:srgbClr val="FFFF00"/>
                </a:solidFill>
              </a:rPr>
              <a:t>Upowszechnienie reguł bezpieczeństwa uprawiania sportów wodnych,</a:t>
            </a:r>
          </a:p>
          <a:p>
            <a:pPr lvl="1"/>
            <a:r>
              <a:rPr lang="pl-PL" sz="3000" dirty="0" smtClean="0">
                <a:solidFill>
                  <a:srgbClr val="FFFF00"/>
                </a:solidFill>
              </a:rPr>
              <a:t>Ukazanie roli środowiska wodnego w psychofizycznej regeneracji człowieka ery informatycznej.</a:t>
            </a:r>
          </a:p>
          <a:p>
            <a:pPr>
              <a:buNone/>
            </a:pPr>
            <a:endParaRPr lang="pl-PL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Obraz 108" descr="http://sppiekary.szkolna.net/pliki/obraz/plakat-bezpiecznie-z-woda-i-przyroda-page-001-15260136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47625"/>
            <a:ext cx="4671431" cy="66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sz="3600" dirty="0" smtClean="0">
                <a:solidFill>
                  <a:srgbClr val="FFFF00"/>
                </a:solidFill>
              </a:rPr>
              <a:t>30. </a:t>
            </a:r>
            <a:r>
              <a:rPr lang="pl-PL" sz="3600" b="1" dirty="0" smtClean="0">
                <a:solidFill>
                  <a:srgbClr val="FFFF00"/>
                </a:solidFill>
              </a:rPr>
              <a:t>PLAKATY DOTYCZĄCE BEZPIECZEŃSTWA PODCZAS WAKACJI</a:t>
            </a:r>
            <a:r>
              <a:rPr lang="pl-PL" b="1" dirty="0" smtClean="0"/>
              <a:t>	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pl-PL" sz="2800" dirty="0" smtClean="0">
                <a:solidFill>
                  <a:srgbClr val="FFFF00"/>
                </a:solidFill>
              </a:rPr>
              <a:t>    Uczniowie wykonali plakaty pod kierunkiem swoich wychowawców oraz jeszcze raz przypomnieli sobie zasady bezpiecznego zachowania w różnych sytuacjach, miejscach oraz warunkach atmosferycznych.</a:t>
            </a:r>
          </a:p>
          <a:p>
            <a:endParaRPr lang="pl-PL" dirty="0"/>
          </a:p>
        </p:txBody>
      </p:sp>
      <p:pic>
        <p:nvPicPr>
          <p:cNvPr id="37890" name="Obraz 14" descr="http://www.sppiekary.szkolna.net/galleries/728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505200"/>
            <a:ext cx="5943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Obraz 15" descr="http://www.sppiekary.szkolna.net/galleries/728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5943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Obraz 16" descr="http://www.sppiekary.szkolna.net/galleries/728/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505200"/>
            <a:ext cx="5943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Obraz 17" descr="http://www.sppiekary.szkolna.net/galleries/728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18120"/>
            <a:ext cx="3686857" cy="653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pl-PL" sz="2800" b="1" dirty="0" smtClean="0">
                <a:solidFill>
                  <a:srgbClr val="FFFF00"/>
                </a:solidFill>
              </a:rPr>
              <a:t>31. NASZE PRZEDSZKOLACZKI TEŻ UCZESTNICZĄ </a:t>
            </a:r>
            <a:br>
              <a:rPr lang="pl-PL" sz="2800" b="1" dirty="0" smtClean="0">
                <a:solidFill>
                  <a:srgbClr val="FFFF00"/>
                </a:solidFill>
              </a:rPr>
            </a:br>
            <a:r>
              <a:rPr lang="pl-PL" sz="2800" b="1" dirty="0" smtClean="0">
                <a:solidFill>
                  <a:srgbClr val="FFFF00"/>
                </a:solidFill>
              </a:rPr>
              <a:t>W PROJEKCIE ZPB</a:t>
            </a:r>
            <a:r>
              <a:rPr lang="pl-PL" sz="2800" dirty="0" smtClean="0">
                <a:solidFill>
                  <a:srgbClr val="FFFF00"/>
                </a:solidFill>
              </a:rPr>
              <a:t/>
            </a:r>
            <a:br>
              <a:rPr lang="pl-PL" sz="2800" dirty="0" smtClean="0">
                <a:solidFill>
                  <a:srgbClr val="FFFF00"/>
                </a:solidFill>
              </a:rPr>
            </a:br>
            <a:endParaRPr lang="pl-PL" sz="2800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Dzieci z oddziału przedszkolnego pod kierunkiem swoich nauczycieli przypomniały sobie zasady bezpiecznego poruszania się na drodze, przechodzenia przez jezdnię po pasach, konieczności noszenia kamizelek odblaskowych oraz korzystania z chodnika </a:t>
            </a: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lub pobocza.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Obraz 4" descr="poka&amp;zdot; obrazek -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293096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Obraz 3" descr="poka&amp;zdot; obrazek -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72816"/>
            <a:ext cx="417646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Obraz 109" descr="http://www.sppiekary.szkolna.net/galleries/725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660232" cy="666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Obraz 110" descr="http://www.sppiekary.szkolna.net/galleries/725/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6597352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pl-PL" sz="3200" dirty="0" smtClean="0">
                <a:solidFill>
                  <a:srgbClr val="FFFF00"/>
                </a:solidFill>
              </a:rPr>
              <a:t>32. </a:t>
            </a:r>
            <a:r>
              <a:rPr lang="pl-PL" sz="3200" b="1" dirty="0" smtClean="0">
                <a:solidFill>
                  <a:srgbClr val="FFFF00"/>
                </a:solidFill>
              </a:rPr>
              <a:t>KONKURS </a:t>
            </a:r>
            <a:br>
              <a:rPr lang="pl-PL" sz="3200" b="1" dirty="0" smtClean="0">
                <a:solidFill>
                  <a:srgbClr val="FFFF00"/>
                </a:solidFill>
              </a:rPr>
            </a:br>
            <a:r>
              <a:rPr lang="pl-PL" sz="3200" b="1" dirty="0" smtClean="0">
                <a:solidFill>
                  <a:srgbClr val="FFFF00"/>
                </a:solidFill>
              </a:rPr>
              <a:t>“ZASADY BEZPIECZEŃSTWA W SIECI”</a:t>
            </a:r>
            <a:r>
              <a:rPr lang="pl-PL" sz="3200" dirty="0" smtClean="0">
                <a:solidFill>
                  <a:srgbClr val="FFFF00"/>
                </a:solidFill>
              </a:rPr>
              <a:t/>
            </a:r>
            <a:br>
              <a:rPr lang="pl-PL" sz="3200" dirty="0" smtClean="0">
                <a:solidFill>
                  <a:srgbClr val="FFFF00"/>
                </a:solidFill>
              </a:rPr>
            </a:br>
            <a:endParaRPr lang="pl-PL" sz="3200" dirty="0">
              <a:solidFill>
                <a:srgbClr val="FFFF00"/>
              </a:solidFill>
            </a:endParaRPr>
          </a:p>
        </p:txBody>
      </p:sp>
      <p:pic>
        <p:nvPicPr>
          <p:cNvPr id="44034" name="Obraz 136" descr="Znalezione obrazy dla zapytania obraz zasady bezpieczeństwa w siec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7177933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Obraz 24" descr="http://sppiekary.szkolna.net/pliki/obraz/slajd5-1510166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7932373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pl-PL" sz="3200" dirty="0" smtClean="0">
                <a:solidFill>
                  <a:srgbClr val="FFFF00"/>
                </a:solidFill>
              </a:rPr>
              <a:t>32. </a:t>
            </a:r>
            <a:r>
              <a:rPr lang="pl-PL" sz="3200" b="1" dirty="0" smtClean="0">
                <a:solidFill>
                  <a:srgbClr val="FFFF00"/>
                </a:solidFill>
              </a:rPr>
              <a:t>KONKURS </a:t>
            </a:r>
            <a:br>
              <a:rPr lang="pl-PL" sz="3200" b="1" dirty="0" smtClean="0">
                <a:solidFill>
                  <a:srgbClr val="FFFF00"/>
                </a:solidFill>
              </a:rPr>
            </a:br>
            <a:r>
              <a:rPr lang="pl-PL" sz="3200" b="1" dirty="0" smtClean="0">
                <a:solidFill>
                  <a:srgbClr val="FFFF00"/>
                </a:solidFill>
              </a:rPr>
              <a:t>“ZASADY BEZPIECZEŃSTWA W SIECI”</a:t>
            </a:r>
            <a:r>
              <a:rPr lang="pl-PL" sz="3200" dirty="0" smtClean="0">
                <a:solidFill>
                  <a:srgbClr val="FFFF00"/>
                </a:solidFill>
              </a:rPr>
              <a:t/>
            </a:r>
            <a:br>
              <a:rPr lang="pl-PL" sz="3200" dirty="0" smtClean="0">
                <a:solidFill>
                  <a:srgbClr val="FFFF00"/>
                </a:solidFill>
              </a:rPr>
            </a:br>
            <a:endParaRPr lang="pl-PL" sz="3200" dirty="0">
              <a:solidFill>
                <a:srgbClr val="FFFF00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pl-PL" dirty="0" smtClean="0">
                <a:solidFill>
                  <a:srgbClr val="FFFF00"/>
                </a:solidFill>
              </a:rPr>
              <a:t>Podczas zajęć z informatyki oraz zajęć komputerowych podejmowano działania mające na celu podniesienie poziomu bezpieczeństwa dzieci w sieci, a także omawiano problemy </a:t>
            </a:r>
            <a:r>
              <a:rPr lang="pl-PL" dirty="0" err="1" smtClean="0">
                <a:solidFill>
                  <a:srgbClr val="FFFF00"/>
                </a:solidFill>
              </a:rPr>
              <a:t>cyberprzemocy</a:t>
            </a:r>
            <a:r>
              <a:rPr lang="pl-PL" dirty="0" smtClean="0">
                <a:solidFill>
                  <a:srgbClr val="FFFF00"/>
                </a:solidFill>
              </a:rPr>
              <a:t>. </a:t>
            </a:r>
          </a:p>
          <a:p>
            <a:pPr algn="ctr"/>
            <a:r>
              <a:rPr lang="pl-PL" dirty="0" smtClean="0">
                <a:solidFill>
                  <a:srgbClr val="FFFF00"/>
                </a:solidFill>
              </a:rPr>
              <a:t>Podsumowaniem w/</a:t>
            </a:r>
            <a:r>
              <a:rPr lang="pl-PL" dirty="0" err="1" smtClean="0">
                <a:solidFill>
                  <a:srgbClr val="FFFF00"/>
                </a:solidFill>
              </a:rPr>
              <a:t>w</a:t>
            </a:r>
            <a:r>
              <a:rPr lang="pl-PL" dirty="0" smtClean="0">
                <a:solidFill>
                  <a:srgbClr val="FFFF00"/>
                </a:solidFill>
              </a:rPr>
              <a:t> tematyki było przeprowadzenie konkursu wśród uczniów </a:t>
            </a: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klas IV – VII, który miał na celu wyłonienie mistrzów znających zasady bezpieczeństwa w sieci.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sz="3600" dirty="0" smtClean="0">
                <a:solidFill>
                  <a:srgbClr val="FFFF00"/>
                </a:solidFill>
              </a:rPr>
              <a:t>33. </a:t>
            </a:r>
            <a:r>
              <a:rPr lang="en-US" sz="3600" b="1" dirty="0" smtClean="0">
                <a:solidFill>
                  <a:srgbClr val="FFFF00"/>
                </a:solidFill>
              </a:rPr>
              <a:t>KONKURS </a:t>
            </a:r>
            <a:r>
              <a:rPr lang="pl-PL" sz="3600" b="1" dirty="0" smtClean="0">
                <a:solidFill>
                  <a:srgbClr val="FFFF00"/>
                </a:solidFill>
              </a:rPr>
              <a:t/>
            </a:r>
            <a:br>
              <a:rPr lang="pl-PL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“EDUKACYJNA SIEC ANTYSMOGOWA”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FFFF00"/>
                </a:solidFill>
              </a:rPr>
              <a:t>Konkurs organizowany przez Naukową i Akademicką Sieć Komputerową – Państwowy Instytut Badawczy polegał na opracowaniu pracy plastycznej ilustrującej tematykę konkursu. </a:t>
            </a:r>
          </a:p>
          <a:p>
            <a:pPr algn="ctr"/>
            <a:r>
              <a:rPr lang="pl-PL" dirty="0" smtClean="0">
                <a:solidFill>
                  <a:srgbClr val="FFFF00"/>
                </a:solidFill>
              </a:rPr>
              <a:t>Do finału konkursu zakwalifikowane zostały trzy prace naszych uczniów.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Obraz 7" descr="http://www.sppiekary.szkolna.net/galleries/720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316416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Obraz 9" descr="http://www.sppiekary.szkolna.net/galleries/720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00459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Obraz 12" descr="http://www.sppiekary.szkolna.net/galleries/720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124395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Rok szkolny 2017/2018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>
                <a:solidFill>
                  <a:srgbClr val="FFFF00"/>
                </a:solidFill>
              </a:rPr>
              <a:t> </a:t>
            </a:r>
            <a:r>
              <a:rPr lang="pl-PL" dirty="0" smtClean="0">
                <a:solidFill>
                  <a:srgbClr val="FFFF00"/>
                </a:solidFill>
              </a:rPr>
              <a:t/>
            </a:r>
            <a:br>
              <a:rPr lang="pl-PL" dirty="0" smtClean="0">
                <a:solidFill>
                  <a:srgbClr val="FFFF00"/>
                </a:solidFill>
              </a:rPr>
            </a:br>
            <a:r>
              <a:rPr lang="pl-PL" b="1" dirty="0">
                <a:solidFill>
                  <a:srgbClr val="FFFF00"/>
                </a:solidFill>
              </a:rPr>
              <a:t>P</a:t>
            </a:r>
            <a:r>
              <a:rPr lang="pl-PL" b="1" dirty="0" smtClean="0">
                <a:solidFill>
                  <a:srgbClr val="FFFF00"/>
                </a:solidFill>
              </a:rPr>
              <a:t>odsumowanie</a:t>
            </a:r>
            <a:r>
              <a:rPr lang="pl-PL" dirty="0" smtClean="0">
                <a:solidFill>
                  <a:srgbClr val="FFFF00"/>
                </a:solidFill>
              </a:rPr>
              <a:t/>
            </a:r>
            <a:br>
              <a:rPr lang="pl-PL" dirty="0" smtClean="0">
                <a:solidFill>
                  <a:srgbClr val="FFFF00"/>
                </a:solidFill>
              </a:rPr>
            </a:br>
            <a:endParaRPr lang="pl-PL" dirty="0">
              <a:solidFill>
                <a:srgbClr val="FFFF00"/>
              </a:solidFill>
            </a:endParaRPr>
          </a:p>
        </p:txBody>
      </p:sp>
      <p:pic>
        <p:nvPicPr>
          <p:cNvPr id="48131" name="Obraz 5" descr="Znalezione obrazy dla zapytania OBRAZY BEZPIECZNA SZKOŁ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32856"/>
            <a:ext cx="7859472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FF00"/>
                </a:solidFill>
              </a:rPr>
              <a:t>Podsumowanie</a:t>
            </a:r>
            <a:r>
              <a:rPr lang="pl-PL" dirty="0">
                <a:solidFill>
                  <a:srgbClr val="FFFF00"/>
                </a:solidFill>
              </a:rPr>
              <a:t/>
            </a:r>
            <a:br>
              <a:rPr lang="pl-PL" dirty="0">
                <a:solidFill>
                  <a:srgbClr val="FFFF00"/>
                </a:solidFill>
              </a:rPr>
            </a:b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37821" y="140734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rgbClr val="FFFF00"/>
                </a:solidFill>
              </a:rPr>
              <a:t>W roku szkolnym 2017/2018 </a:t>
            </a:r>
            <a:endParaRPr lang="pl-PL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w </a:t>
            </a:r>
            <a:r>
              <a:rPr lang="pl-PL" dirty="0">
                <a:solidFill>
                  <a:srgbClr val="FFFF00"/>
                </a:solidFill>
              </a:rPr>
              <a:t>ramach realizacji </a:t>
            </a:r>
            <a:endParaRPr lang="pl-PL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Zintegrowanego </a:t>
            </a:r>
            <a:r>
              <a:rPr lang="pl-PL" dirty="0">
                <a:solidFill>
                  <a:srgbClr val="FFFF00"/>
                </a:solidFill>
              </a:rPr>
              <a:t>Planu Działania </a:t>
            </a:r>
            <a:endParaRPr lang="pl-PL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„</a:t>
            </a:r>
            <a:r>
              <a:rPr lang="pl-PL" dirty="0">
                <a:solidFill>
                  <a:srgbClr val="FFFF00"/>
                </a:solidFill>
              </a:rPr>
              <a:t>Szkoła Promująca Bezpieczeństwo” zrealizowano następujące zadania w celu podniesienia poczucia bezpieczeństwa naszych </a:t>
            </a:r>
            <a:r>
              <a:rPr lang="pl-PL" dirty="0" smtClean="0">
                <a:solidFill>
                  <a:srgbClr val="FFFF00"/>
                </a:solidFill>
              </a:rPr>
              <a:t>uczniów:</a:t>
            </a:r>
            <a:endParaRPr lang="pl-PL" dirty="0">
              <a:solidFill>
                <a:srgbClr val="FFFF00"/>
              </a:solidFill>
            </a:endParaRP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840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FF00"/>
                </a:solidFill>
              </a:rPr>
              <a:t>Podsumowanie</a:t>
            </a:r>
            <a:r>
              <a:rPr lang="pl-PL" dirty="0">
                <a:solidFill>
                  <a:srgbClr val="FFFF00"/>
                </a:solidFill>
              </a:rPr>
              <a:t/>
            </a:r>
            <a:br>
              <a:rPr lang="pl-PL" dirty="0">
                <a:solidFill>
                  <a:srgbClr val="FFFF00"/>
                </a:solidFill>
              </a:rPr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539552" y="1404165"/>
            <a:ext cx="8229600" cy="4525963"/>
          </a:xfrm>
        </p:spPr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pl-PL" sz="2800" b="1" i="1" u="sng" dirty="0" smtClean="0">
                <a:solidFill>
                  <a:srgbClr val="FFFF00"/>
                </a:solidFill>
              </a:rPr>
              <a:t>Infrastruktura </a:t>
            </a:r>
            <a:r>
              <a:rPr lang="pl-PL" sz="2800" b="1" i="1" u="sng" dirty="0">
                <a:solidFill>
                  <a:srgbClr val="FFFF00"/>
                </a:solidFill>
              </a:rPr>
              <a:t>zewnętrzna i wewnętrzna </a:t>
            </a:r>
            <a:r>
              <a:rPr lang="pl-PL" sz="2800" b="1" i="1" u="sng" dirty="0" smtClean="0">
                <a:solidFill>
                  <a:srgbClr val="FFFF00"/>
                </a:solidFill>
              </a:rPr>
              <a:t>szkoły</a:t>
            </a:r>
          </a:p>
          <a:p>
            <a:r>
              <a:rPr lang="pl-PL" dirty="0" smtClean="0">
                <a:solidFill>
                  <a:srgbClr val="FFFF00"/>
                </a:solidFill>
              </a:rPr>
              <a:t>Stworzono </a:t>
            </a:r>
            <a:r>
              <a:rPr lang="pl-PL" dirty="0">
                <a:solidFill>
                  <a:srgbClr val="FFFF00"/>
                </a:solidFill>
              </a:rPr>
              <a:t>bezpieczny z atestami plac zabaw dla dzieci, </a:t>
            </a:r>
          </a:p>
          <a:p>
            <a:pPr lvl="0"/>
            <a:r>
              <a:rPr lang="pl-PL" dirty="0">
                <a:solidFill>
                  <a:srgbClr val="FFFF00"/>
                </a:solidFill>
              </a:rPr>
              <a:t>Zabezpieczono plac zabaw przez wyłożenie podłoża wokół </a:t>
            </a:r>
            <a:r>
              <a:rPr lang="pl-PL" dirty="0" smtClean="0">
                <a:solidFill>
                  <a:srgbClr val="FFFF00"/>
                </a:solidFill>
              </a:rPr>
              <a:t>huśtawek i drabinek specjalnym atestowanym piaskiem,</a:t>
            </a:r>
            <a:endParaRPr lang="pl-PL" dirty="0">
              <a:solidFill>
                <a:srgbClr val="FFFF00"/>
              </a:solidFill>
            </a:endParaRPr>
          </a:p>
          <a:p>
            <a:pPr lvl="0"/>
            <a:r>
              <a:rPr lang="pl-PL" dirty="0">
                <a:solidFill>
                  <a:srgbClr val="FFFF00"/>
                </a:solidFill>
              </a:rPr>
              <a:t>Na bieżąco usuwano wszelkie zgłaszane awarie i usterki,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850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FF00"/>
                </a:solidFill>
              </a:rPr>
              <a:t>podsumowanie</a:t>
            </a:r>
            <a:r>
              <a:rPr lang="pl-PL" dirty="0">
                <a:solidFill>
                  <a:srgbClr val="FFFF00"/>
                </a:solidFill>
              </a:rPr>
              <a:t/>
            </a:r>
            <a:br>
              <a:rPr lang="pl-PL" dirty="0">
                <a:solidFill>
                  <a:srgbClr val="FFFF00"/>
                </a:solidFill>
              </a:rPr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46511" y="1394333"/>
            <a:ext cx="8229600" cy="4525963"/>
          </a:xfrm>
        </p:spPr>
        <p:txBody>
          <a:bodyPr>
            <a:normAutofit lnSpcReduction="10000"/>
          </a:bodyPr>
          <a:lstStyle/>
          <a:p>
            <a:pPr marL="514350" lvl="0" indent="-514350">
              <a:buAutoNum type="arabicPeriod"/>
            </a:pPr>
            <a:r>
              <a:rPr lang="pl-PL" sz="2800" b="1" i="1" u="sng" dirty="0" smtClean="0">
                <a:solidFill>
                  <a:srgbClr val="FFFF00"/>
                </a:solidFill>
              </a:rPr>
              <a:t>Infrastruktura </a:t>
            </a:r>
            <a:r>
              <a:rPr lang="pl-PL" sz="2800" b="1" i="1" u="sng" dirty="0">
                <a:solidFill>
                  <a:srgbClr val="FFFF00"/>
                </a:solidFill>
              </a:rPr>
              <a:t>zewnętrzna i wewnętrzna </a:t>
            </a:r>
            <a:r>
              <a:rPr lang="pl-PL" sz="2800" b="1" i="1" u="sng" dirty="0" smtClean="0">
                <a:solidFill>
                  <a:srgbClr val="FFFF00"/>
                </a:solidFill>
              </a:rPr>
              <a:t>szkoły</a:t>
            </a:r>
          </a:p>
          <a:p>
            <a:pPr marL="514350" lvl="0" indent="-514350">
              <a:buAutoNum type="arabicPeriod"/>
            </a:pPr>
            <a:endParaRPr lang="pl-PL" sz="2800" i="1" u="sng" dirty="0">
              <a:solidFill>
                <a:srgbClr val="FFFF00"/>
              </a:solidFill>
            </a:endParaRPr>
          </a:p>
          <a:p>
            <a:pPr lvl="0"/>
            <a:r>
              <a:rPr lang="pl-PL" dirty="0">
                <a:solidFill>
                  <a:srgbClr val="FFFF00"/>
                </a:solidFill>
              </a:rPr>
              <a:t>Systematycznie porządkowano teren wokół szkoły, teren boiska, teren zielony przy wejściu do szkoły i wjeździe, </a:t>
            </a:r>
          </a:p>
          <a:p>
            <a:pPr lvl="0"/>
            <a:r>
              <a:rPr lang="pl-PL" dirty="0">
                <a:solidFill>
                  <a:srgbClr val="FFFF00"/>
                </a:solidFill>
              </a:rPr>
              <a:t>Dbano o monitoring wizyjny,</a:t>
            </a:r>
          </a:p>
          <a:p>
            <a:pPr lvl="0"/>
            <a:r>
              <a:rPr lang="pl-PL" dirty="0">
                <a:solidFill>
                  <a:srgbClr val="FFFF00"/>
                </a:solidFill>
              </a:rPr>
              <a:t>Systematycznie monitorowano stan znaków drogowych i pasów znajdujących się na przejściu dla pieszych przed szkołą,</a:t>
            </a:r>
          </a:p>
          <a:p>
            <a:endParaRPr lang="pl-P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7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FF00"/>
                </a:solidFill>
              </a:rPr>
              <a:t>Podsumowanie</a:t>
            </a:r>
            <a:r>
              <a:rPr lang="pl-PL" dirty="0">
                <a:solidFill>
                  <a:srgbClr val="FFFF00"/>
                </a:solidFill>
              </a:rPr>
              <a:t/>
            </a:r>
            <a:br>
              <a:rPr lang="pl-PL" dirty="0">
                <a:solidFill>
                  <a:srgbClr val="FFFF00"/>
                </a:solidFill>
              </a:rPr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89308" y="1268760"/>
            <a:ext cx="8229600" cy="4525963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pl-PL" b="1" i="1" u="sng" dirty="0">
                <a:solidFill>
                  <a:srgbClr val="FFFF00"/>
                </a:solidFill>
              </a:rPr>
              <a:t>2. Poprawa bezpieczeństwa na terenie </a:t>
            </a:r>
            <a:r>
              <a:rPr lang="pl-PL" b="1" i="1" u="sng" dirty="0" smtClean="0">
                <a:solidFill>
                  <a:srgbClr val="FFFF00"/>
                </a:solidFill>
              </a:rPr>
              <a:t>szkoły</a:t>
            </a:r>
          </a:p>
          <a:p>
            <a:pPr marL="0" lvl="0" indent="0">
              <a:buNone/>
            </a:pPr>
            <a:endParaRPr lang="pl-PL" i="1" u="sng" dirty="0">
              <a:solidFill>
                <a:srgbClr val="FFFF00"/>
              </a:solidFill>
            </a:endParaRPr>
          </a:p>
          <a:p>
            <a:pPr lvl="0"/>
            <a:r>
              <a:rPr lang="pl-PL" dirty="0">
                <a:solidFill>
                  <a:srgbClr val="FFFF00"/>
                </a:solidFill>
              </a:rPr>
              <a:t>Przeorganizowano dyżury nauczycieli podczas przerw, w taki sposób, aby zapewnić uczniom bezpieczeństwo podczas pobytu w szkole,</a:t>
            </a:r>
          </a:p>
          <a:p>
            <a:pPr lvl="0"/>
            <a:r>
              <a:rPr lang="pl-PL" dirty="0">
                <a:solidFill>
                  <a:srgbClr val="FFFF00"/>
                </a:solidFill>
              </a:rPr>
              <a:t>Zwiększono nadzór nad szatnią i w miejscach wskazanych w ankietach jako „niebezpieczne”,</a:t>
            </a:r>
          </a:p>
          <a:p>
            <a:pPr lvl="0"/>
            <a:r>
              <a:rPr lang="pl-PL" dirty="0">
                <a:solidFill>
                  <a:srgbClr val="FFFF00"/>
                </a:solidFill>
              </a:rPr>
              <a:t>Sprawowano nadzór nad wejściem do budynku szkolnego,</a:t>
            </a:r>
          </a:p>
          <a:p>
            <a:endParaRPr lang="pl-P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1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Obraz 25" descr="http://sppiekary.szkolna.net/pliki/obraz/slajd6-1510166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316416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FF00"/>
                </a:solidFill>
              </a:rPr>
              <a:t>Podsumowanie</a:t>
            </a:r>
            <a:r>
              <a:rPr lang="pl-PL" dirty="0">
                <a:solidFill>
                  <a:srgbClr val="FFFF00"/>
                </a:solidFill>
              </a:rPr>
              <a:t/>
            </a:r>
            <a:br>
              <a:rPr lang="pl-PL" dirty="0">
                <a:solidFill>
                  <a:srgbClr val="FFFF00"/>
                </a:solidFill>
              </a:rPr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69643" y="112474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pl-PL" b="1" i="1" u="sng" dirty="0">
                <a:solidFill>
                  <a:srgbClr val="FFFF00"/>
                </a:solidFill>
              </a:rPr>
              <a:t>2. Poprawa bezpieczeństwa na </a:t>
            </a:r>
            <a:r>
              <a:rPr lang="pl-PL" b="1" i="1" u="sng" dirty="0" smtClean="0">
                <a:solidFill>
                  <a:srgbClr val="FFFF00"/>
                </a:solidFill>
              </a:rPr>
              <a:t>terenie szkoły</a:t>
            </a:r>
          </a:p>
          <a:p>
            <a:pPr lvl="0"/>
            <a:endParaRPr lang="pl-PL" b="1" dirty="0" smtClean="0">
              <a:solidFill>
                <a:srgbClr val="FFFF00"/>
              </a:solidFill>
            </a:endParaRPr>
          </a:p>
          <a:p>
            <a:pPr lvl="0"/>
            <a:r>
              <a:rPr lang="pl-PL" dirty="0" smtClean="0">
                <a:solidFill>
                  <a:srgbClr val="FFFF00"/>
                </a:solidFill>
              </a:rPr>
              <a:t>Zgłoszono </a:t>
            </a:r>
            <a:r>
              <a:rPr lang="pl-PL" dirty="0">
                <a:solidFill>
                  <a:srgbClr val="FFFF00"/>
                </a:solidFill>
              </a:rPr>
              <a:t>w Komisariacie </a:t>
            </a:r>
            <a:r>
              <a:rPr lang="pl-PL" dirty="0" smtClean="0">
                <a:solidFill>
                  <a:srgbClr val="FFFF00"/>
                </a:solidFill>
              </a:rPr>
              <a:t>Policji w Zabierzowie </a:t>
            </a:r>
            <a:r>
              <a:rPr lang="pl-PL" dirty="0">
                <a:solidFill>
                  <a:srgbClr val="FFFF00"/>
                </a:solidFill>
              </a:rPr>
              <a:t>potrzebę dodatkowych patroli w czasie trwania imprez szkolnych i </a:t>
            </a:r>
            <a:r>
              <a:rPr lang="pl-PL" dirty="0" smtClean="0">
                <a:solidFill>
                  <a:srgbClr val="FFFF00"/>
                </a:solidFill>
              </a:rPr>
              <a:t>środowiskowych,</a:t>
            </a:r>
            <a:endParaRPr lang="pl-PL" dirty="0">
              <a:solidFill>
                <a:srgbClr val="FFFF00"/>
              </a:solidFill>
            </a:endParaRPr>
          </a:p>
          <a:p>
            <a:pPr lvl="0"/>
            <a:r>
              <a:rPr lang="pl-PL" dirty="0">
                <a:solidFill>
                  <a:srgbClr val="FFFF00"/>
                </a:solidFill>
              </a:rPr>
              <a:t>Przypomniano nauczycielom procedury postępowania i zasady współpracy z Policją w sytuacji zagrożenia dzieci przestępczością i demoralizacją, w tym cyberprzemoc,</a:t>
            </a:r>
          </a:p>
          <a:p>
            <a:pPr lvl="0"/>
            <a:r>
              <a:rPr lang="pl-PL" dirty="0">
                <a:solidFill>
                  <a:srgbClr val="FFFF00"/>
                </a:solidFill>
              </a:rPr>
              <a:t>Dokonano zakupu nowej Apteczki Pierwszej Pomocy</a:t>
            </a:r>
          </a:p>
          <a:p>
            <a:r>
              <a:rPr lang="pl-PL" dirty="0">
                <a:solidFill>
                  <a:srgbClr val="FFFF00"/>
                </a:solidFill>
              </a:rPr>
              <a:t>Zorganizowano szkolenie dla nauczycieli i pracowników szkoły z zakresu udzielania </a:t>
            </a:r>
            <a:r>
              <a:rPr lang="pl-PL" dirty="0" smtClean="0">
                <a:solidFill>
                  <a:srgbClr val="FFFF00"/>
                </a:solidFill>
              </a:rPr>
              <a:t>Pierwszej Pomocy Przedmedycznej</a:t>
            </a:r>
            <a:endParaRPr lang="pl-PL" dirty="0">
              <a:solidFill>
                <a:srgbClr val="FFFF00"/>
              </a:solidFill>
            </a:endParaRPr>
          </a:p>
          <a:p>
            <a:pPr marL="0" lvl="0" indent="0">
              <a:buNone/>
            </a:pPr>
            <a:endParaRPr lang="pl-P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5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FF00"/>
                </a:solidFill>
              </a:rPr>
              <a:t>Podsumowanie</a:t>
            </a:r>
            <a:r>
              <a:rPr lang="pl-PL" dirty="0">
                <a:solidFill>
                  <a:srgbClr val="FFFF00"/>
                </a:solidFill>
              </a:rPr>
              <a:t/>
            </a:r>
            <a:br>
              <a:rPr lang="pl-PL" dirty="0">
                <a:solidFill>
                  <a:srgbClr val="FFFF00"/>
                </a:solidFill>
              </a:rPr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69643" y="1124744"/>
            <a:ext cx="8229600" cy="5040560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pl-PL" sz="4000" b="1" i="1" u="sng" dirty="0">
                <a:solidFill>
                  <a:srgbClr val="FFFF00"/>
                </a:solidFill>
              </a:rPr>
              <a:t>3. Informowanie i edukowanie uczniów, ukierunkowane na poprawę bezpieczeństwa w </a:t>
            </a:r>
            <a:r>
              <a:rPr lang="pl-PL" sz="4000" b="1" i="1" u="sng" dirty="0" smtClean="0">
                <a:solidFill>
                  <a:srgbClr val="FFFF00"/>
                </a:solidFill>
              </a:rPr>
              <a:t>szkole</a:t>
            </a:r>
          </a:p>
          <a:p>
            <a:pPr marL="0" lvl="0" indent="0">
              <a:buNone/>
            </a:pPr>
            <a:endParaRPr lang="pl-PL" sz="4000" dirty="0">
              <a:solidFill>
                <a:srgbClr val="FFFF00"/>
              </a:solidFill>
            </a:endParaRPr>
          </a:p>
          <a:p>
            <a:pPr lvl="0"/>
            <a:r>
              <a:rPr lang="pl-PL" sz="4000" dirty="0">
                <a:solidFill>
                  <a:srgbClr val="FFFF00"/>
                </a:solidFill>
              </a:rPr>
              <a:t>Przeprowadzono szereg działań </a:t>
            </a:r>
            <a:r>
              <a:rPr lang="pl-PL" sz="4000" dirty="0" err="1">
                <a:solidFill>
                  <a:srgbClr val="FFFF00"/>
                </a:solidFill>
              </a:rPr>
              <a:t>profilaktyczno</a:t>
            </a:r>
            <a:r>
              <a:rPr lang="pl-PL" sz="4000" dirty="0">
                <a:solidFill>
                  <a:srgbClr val="FFFF00"/>
                </a:solidFill>
              </a:rPr>
              <a:t> – wychowawczych dla uczniów, lekcje wychowawcze dotyczące organizacji czasu wolnego, </a:t>
            </a:r>
            <a:r>
              <a:rPr lang="pl-PL" sz="4000" dirty="0" err="1">
                <a:solidFill>
                  <a:srgbClr val="FFFF00"/>
                </a:solidFill>
              </a:rPr>
              <a:t>zachowań</a:t>
            </a:r>
            <a:r>
              <a:rPr lang="pl-PL" sz="4000" dirty="0">
                <a:solidFill>
                  <a:srgbClr val="FFFF00"/>
                </a:solidFill>
              </a:rPr>
              <a:t> asertywnych i zapobiegania przemocy rówieśniczej i cyberprzemocy,</a:t>
            </a:r>
          </a:p>
          <a:p>
            <a:pPr lvl="0"/>
            <a:r>
              <a:rPr lang="pl-PL" sz="4000" dirty="0">
                <a:solidFill>
                  <a:srgbClr val="FFFF00"/>
                </a:solidFill>
              </a:rPr>
              <a:t>Przypomniano o obowiązku noszenia odblasków i kamizelek odblaskowych</a:t>
            </a:r>
          </a:p>
          <a:p>
            <a:pPr lvl="0"/>
            <a:r>
              <a:rPr lang="pl-PL" sz="4000" dirty="0">
                <a:solidFill>
                  <a:srgbClr val="FFFF00"/>
                </a:solidFill>
              </a:rPr>
              <a:t>Zorganizowano spotkania z policjantami na temat szeroko rozumianego bezpieczeństwa</a:t>
            </a:r>
          </a:p>
          <a:p>
            <a:pPr marL="0" lvl="0" indent="0">
              <a:buNone/>
            </a:pPr>
            <a:endParaRPr lang="pl-P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52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FF00"/>
                </a:solidFill>
              </a:rPr>
              <a:t>Podsumowanie</a:t>
            </a:r>
            <a:r>
              <a:rPr lang="pl-PL" dirty="0">
                <a:solidFill>
                  <a:srgbClr val="FFFF00"/>
                </a:solidFill>
              </a:rPr>
              <a:t/>
            </a:r>
            <a:br>
              <a:rPr lang="pl-PL" dirty="0">
                <a:solidFill>
                  <a:srgbClr val="FFFF00"/>
                </a:solidFill>
              </a:rPr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69643" y="1124744"/>
            <a:ext cx="8229600" cy="5040560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pl-PL" sz="3000" b="1" i="1" u="sng" dirty="0">
                <a:solidFill>
                  <a:srgbClr val="FFFF00"/>
                </a:solidFill>
              </a:rPr>
              <a:t>3. Informowanie i edukowanie uczniów, ukierunkowane na poprawę bezpieczeństwa w </a:t>
            </a:r>
            <a:r>
              <a:rPr lang="pl-PL" sz="3000" b="1" i="1" u="sng" dirty="0" smtClean="0">
                <a:solidFill>
                  <a:srgbClr val="FFFF00"/>
                </a:solidFill>
              </a:rPr>
              <a:t>szkole</a:t>
            </a:r>
          </a:p>
          <a:p>
            <a:pPr marL="0" lvl="0" indent="0">
              <a:buNone/>
            </a:pPr>
            <a:endParaRPr lang="pl-PL" sz="4000" dirty="0">
              <a:solidFill>
                <a:srgbClr val="FFFF00"/>
              </a:solidFill>
            </a:endParaRPr>
          </a:p>
          <a:p>
            <a:pPr lvl="0"/>
            <a:r>
              <a:rPr lang="pl-PL" dirty="0">
                <a:solidFill>
                  <a:srgbClr val="FFFF00"/>
                </a:solidFill>
              </a:rPr>
              <a:t>Brano udział w akcjach charytatywnych, kampaniach społeczno-edukacyjnych oraz licznych konkursach zewnętrznych i wewnętrznych</a:t>
            </a:r>
          </a:p>
          <a:p>
            <a:pPr lvl="0"/>
            <a:r>
              <a:rPr lang="pl-PL" dirty="0">
                <a:solidFill>
                  <a:srgbClr val="FFFF00"/>
                </a:solidFill>
              </a:rPr>
              <a:t>Zwiększono ofertę zajęć pozalekcyjnych dostosowując ją do rzeczywistych potrzeb uczniów</a:t>
            </a:r>
          </a:p>
          <a:p>
            <a:pPr marL="0" lvl="0" indent="0">
              <a:buNone/>
            </a:pPr>
            <a:endParaRPr lang="pl-P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FF00"/>
                </a:solidFill>
              </a:rPr>
              <a:t>podsumowanie</a:t>
            </a:r>
            <a:r>
              <a:rPr lang="pl-PL" dirty="0">
                <a:solidFill>
                  <a:srgbClr val="FFFF00"/>
                </a:solidFill>
              </a:rPr>
              <a:t/>
            </a:r>
            <a:br>
              <a:rPr lang="pl-PL" dirty="0">
                <a:solidFill>
                  <a:srgbClr val="FFFF00"/>
                </a:solidFill>
              </a:rPr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69643" y="1124744"/>
            <a:ext cx="8229600" cy="504056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pl-PL" sz="3000" b="1" i="1" u="sng" dirty="0">
                <a:solidFill>
                  <a:srgbClr val="FFFF00"/>
                </a:solidFill>
              </a:rPr>
              <a:t>3. Informowanie i edukowanie uczniów, ukierunkowane na poprawę bezpieczeństwa w </a:t>
            </a:r>
            <a:r>
              <a:rPr lang="pl-PL" sz="3000" b="1" i="1" u="sng" dirty="0" smtClean="0">
                <a:solidFill>
                  <a:srgbClr val="FFFF00"/>
                </a:solidFill>
              </a:rPr>
              <a:t>szkole</a:t>
            </a:r>
          </a:p>
          <a:p>
            <a:pPr marL="0" lvl="0" indent="0">
              <a:buNone/>
            </a:pPr>
            <a:r>
              <a:rPr lang="pl-PL" dirty="0" smtClean="0">
                <a:solidFill>
                  <a:srgbClr val="FFFF00"/>
                </a:solidFill>
              </a:rPr>
              <a:t>Zrealizowano </a:t>
            </a:r>
            <a:r>
              <a:rPr lang="pl-PL" dirty="0">
                <a:solidFill>
                  <a:srgbClr val="FFFF00"/>
                </a:solidFill>
              </a:rPr>
              <a:t>projekt „Wzmacnianie kompetencji kluczowych w szkołach w gminie Liszki”, który był realizowany ze środków pochodzących z Unii Europejskiej. W jego ramach były prowadzone następujące zajęcia:</a:t>
            </a:r>
          </a:p>
          <a:p>
            <a:pPr marL="0" indent="0">
              <a:buNone/>
            </a:pPr>
            <a:r>
              <a:rPr lang="pl-PL" dirty="0">
                <a:solidFill>
                  <a:srgbClr val="FFFF00"/>
                </a:solidFill>
              </a:rPr>
              <a:t>- zajęcia z programowania</a:t>
            </a:r>
          </a:p>
          <a:p>
            <a:pPr marL="0" indent="0">
              <a:buNone/>
            </a:pPr>
            <a:r>
              <a:rPr lang="pl-PL" dirty="0">
                <a:solidFill>
                  <a:srgbClr val="FFFF00"/>
                </a:solidFill>
              </a:rPr>
              <a:t>- zajęcia matematyczno-przyrodnicze</a:t>
            </a:r>
          </a:p>
          <a:p>
            <a:pPr marL="0" indent="0">
              <a:buNone/>
            </a:pPr>
            <a:r>
              <a:rPr lang="pl-PL" dirty="0">
                <a:solidFill>
                  <a:srgbClr val="FFFF00"/>
                </a:solidFill>
              </a:rPr>
              <a:t>- zajęcia indywidualne z języka polskiego, z </a:t>
            </a:r>
            <a:r>
              <a:rPr lang="pl-PL" dirty="0" smtClean="0">
                <a:solidFill>
                  <a:srgbClr val="FFFF00"/>
                </a:solidFill>
              </a:rPr>
              <a:t>  matematyki </a:t>
            </a:r>
            <a:r>
              <a:rPr lang="pl-PL" dirty="0">
                <a:solidFill>
                  <a:srgbClr val="FFFF00"/>
                </a:solidFill>
              </a:rPr>
              <a:t>dla klas starszych i młodszych oraz zajęcia efektywnego uczenia się.</a:t>
            </a:r>
          </a:p>
          <a:p>
            <a:pPr marL="0" lvl="0" indent="0">
              <a:buNone/>
            </a:pPr>
            <a:endParaRPr lang="pl-P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8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FF00"/>
                </a:solidFill>
              </a:rPr>
              <a:t>Podsumowanie</a:t>
            </a:r>
            <a:r>
              <a:rPr lang="pl-PL" dirty="0">
                <a:solidFill>
                  <a:srgbClr val="FFFF00"/>
                </a:solidFill>
              </a:rPr>
              <a:t/>
            </a:r>
            <a:br>
              <a:rPr lang="pl-PL" dirty="0">
                <a:solidFill>
                  <a:srgbClr val="FFFF00"/>
                </a:solidFill>
              </a:rPr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69643" y="1124744"/>
            <a:ext cx="8229600" cy="5040560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pl-PL" sz="3000" b="1" i="1" u="sng" dirty="0">
                <a:solidFill>
                  <a:srgbClr val="FFFF00"/>
                </a:solidFill>
              </a:rPr>
              <a:t>3. Informowanie i edukowanie uczniów, ukierunkowane na poprawę bezpieczeństwa w </a:t>
            </a:r>
            <a:r>
              <a:rPr lang="pl-PL" sz="3000" b="1" i="1" u="sng" dirty="0" smtClean="0">
                <a:solidFill>
                  <a:srgbClr val="FFFF00"/>
                </a:solidFill>
              </a:rPr>
              <a:t>szkole</a:t>
            </a:r>
          </a:p>
          <a:p>
            <a:pPr marL="0" lvl="0" indent="0">
              <a:buNone/>
            </a:pPr>
            <a:endParaRPr lang="pl-PL" dirty="0" smtClean="0">
              <a:solidFill>
                <a:srgbClr val="FFFF00"/>
              </a:solidFill>
            </a:endParaRPr>
          </a:p>
          <a:p>
            <a:pPr marL="0" lvl="0" indent="0">
              <a:buNone/>
            </a:pPr>
            <a:r>
              <a:rPr lang="pl-PL" dirty="0" smtClean="0">
                <a:solidFill>
                  <a:srgbClr val="FFFF00"/>
                </a:solidFill>
              </a:rPr>
              <a:t>Na </a:t>
            </a:r>
            <a:r>
              <a:rPr lang="pl-PL" dirty="0">
                <a:solidFill>
                  <a:srgbClr val="FFFF00"/>
                </a:solidFill>
              </a:rPr>
              <a:t>bieżąco informowano uczniów o działaniach i zadaniach podejmowanych w ramach realizacji projektu:</a:t>
            </a:r>
          </a:p>
          <a:p>
            <a:pPr marL="0" indent="0">
              <a:buNone/>
            </a:pPr>
            <a:r>
              <a:rPr lang="pl-PL" dirty="0">
                <a:solidFill>
                  <a:srgbClr val="FFFF00"/>
                </a:solidFill>
              </a:rPr>
              <a:t>- zapoznano uczniów z wynikami badań ankietowych,</a:t>
            </a:r>
          </a:p>
          <a:p>
            <a:pPr marL="0" indent="0">
              <a:buNone/>
            </a:pPr>
            <a:r>
              <a:rPr lang="pl-PL" dirty="0">
                <a:solidFill>
                  <a:srgbClr val="FFFF00"/>
                </a:solidFill>
              </a:rPr>
              <a:t>- prowadzono akcję informacyjną wśród uczniów (tablice </a:t>
            </a:r>
            <a:r>
              <a:rPr lang="pl-PL" dirty="0" smtClean="0">
                <a:solidFill>
                  <a:srgbClr val="FFFF00"/>
                </a:solidFill>
              </a:rPr>
              <a:t> informacyjne w </a:t>
            </a:r>
            <a:r>
              <a:rPr lang="pl-PL" dirty="0">
                <a:solidFill>
                  <a:srgbClr val="FFFF00"/>
                </a:solidFill>
              </a:rPr>
              <a:t>szkole, bieżące ekspozycje prac uczniów dotyczących bezpieczeństwa, pogadanki na godzinach wychowawczych, konkursy o bezpieczeństwie, strona internetowa oraz </a:t>
            </a:r>
            <a:r>
              <a:rPr lang="pl-PL" dirty="0" err="1">
                <a:solidFill>
                  <a:srgbClr val="FFFF00"/>
                </a:solidFill>
              </a:rPr>
              <a:t>Facebookowa</a:t>
            </a:r>
            <a:r>
              <a:rPr lang="pl-PL" dirty="0">
                <a:solidFill>
                  <a:srgbClr val="FFFF00"/>
                </a:solidFill>
              </a:rPr>
              <a:t> szkoły)</a:t>
            </a:r>
          </a:p>
          <a:p>
            <a:pPr marL="0" lvl="0" indent="0">
              <a:buNone/>
            </a:pPr>
            <a:endParaRPr lang="pl-P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23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FF00"/>
                </a:solidFill>
              </a:rPr>
              <a:t>podsumowanie</a:t>
            </a:r>
            <a:r>
              <a:rPr lang="pl-PL" dirty="0">
                <a:solidFill>
                  <a:srgbClr val="FFFF00"/>
                </a:solidFill>
              </a:rPr>
              <a:t/>
            </a:r>
            <a:br>
              <a:rPr lang="pl-PL" dirty="0">
                <a:solidFill>
                  <a:srgbClr val="FFFF00"/>
                </a:solidFill>
              </a:rPr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69643" y="1124744"/>
            <a:ext cx="8229600" cy="5040560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pl-PL" sz="3000" b="1" i="1" u="sng" dirty="0">
                <a:solidFill>
                  <a:srgbClr val="FFFF00"/>
                </a:solidFill>
              </a:rPr>
              <a:t>3. Informowanie i edukowanie uczniów, ukierunkowane na poprawę bezpieczeństwa w </a:t>
            </a:r>
            <a:r>
              <a:rPr lang="pl-PL" sz="3000" b="1" i="1" u="sng" dirty="0" smtClean="0">
                <a:solidFill>
                  <a:srgbClr val="FFFF00"/>
                </a:solidFill>
              </a:rPr>
              <a:t>szkole</a:t>
            </a:r>
          </a:p>
          <a:p>
            <a:pPr marL="0" lvl="0" indent="0">
              <a:buNone/>
            </a:pPr>
            <a:endParaRPr lang="pl-PL" dirty="0" smtClean="0">
              <a:solidFill>
                <a:srgbClr val="FFFF00"/>
              </a:solidFill>
            </a:endParaRPr>
          </a:p>
          <a:p>
            <a:pPr lvl="0"/>
            <a:r>
              <a:rPr lang="pl-PL" dirty="0">
                <a:solidFill>
                  <a:srgbClr val="FFFF00"/>
                </a:solidFill>
              </a:rPr>
              <a:t>Umieszczono informacje na temat projektu na stronie internetowej szkoły i na FB oraz na stronie gminy Liszki</a:t>
            </a:r>
          </a:p>
          <a:p>
            <a:pPr lvl="0"/>
            <a:r>
              <a:rPr lang="pl-PL" dirty="0">
                <a:solidFill>
                  <a:srgbClr val="FFFF00"/>
                </a:solidFill>
              </a:rPr>
              <a:t>Kadra pedagogiczna systematycznie rozwija swoje umiejętności w zakresie rozwiązywania problemów, radzenia sobie z przejawami agresji i przemocy wśród uczniów.</a:t>
            </a:r>
          </a:p>
          <a:p>
            <a:endParaRPr lang="pl-P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FF00"/>
                </a:solidFill>
              </a:rPr>
              <a:t>Podsumowanie</a:t>
            </a:r>
            <a:r>
              <a:rPr lang="pl-PL" dirty="0">
                <a:solidFill>
                  <a:srgbClr val="FFFF00"/>
                </a:solidFill>
              </a:rPr>
              <a:t/>
            </a:r>
            <a:br>
              <a:rPr lang="pl-PL" dirty="0">
                <a:solidFill>
                  <a:srgbClr val="FFFF00"/>
                </a:solidFill>
              </a:rPr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69643" y="1124744"/>
            <a:ext cx="8229600" cy="5040560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pl-PL" b="1" i="1" u="sng" dirty="0">
                <a:solidFill>
                  <a:srgbClr val="FFFF00"/>
                </a:solidFill>
              </a:rPr>
              <a:t>4. Informowanie, edukowanie i angażowanie rodziców ukierunkowane  na poprawę bezpieczeństwa w szkole.</a:t>
            </a:r>
            <a:endParaRPr lang="pl-PL" i="1" u="sng" dirty="0">
              <a:solidFill>
                <a:srgbClr val="FFFF00"/>
              </a:solidFill>
            </a:endParaRPr>
          </a:p>
          <a:p>
            <a:pPr lvl="0"/>
            <a:r>
              <a:rPr lang="pl-PL" dirty="0">
                <a:solidFill>
                  <a:srgbClr val="FFFF00"/>
                </a:solidFill>
              </a:rPr>
              <a:t>Informowano rodziców o założeniach ZPB oraz zadaniach i działaniach podejmowanych w ramach projektu; zapoznano rodziców z wynikami ankiety diagnozującej (</a:t>
            </a:r>
            <a:r>
              <a:rPr lang="pl-PL" dirty="0" smtClean="0">
                <a:solidFill>
                  <a:srgbClr val="FFFF00"/>
                </a:solidFill>
              </a:rPr>
              <a:t>zebrania </a:t>
            </a:r>
            <a:r>
              <a:rPr lang="pl-PL" dirty="0">
                <a:solidFill>
                  <a:srgbClr val="FFFF00"/>
                </a:solidFill>
              </a:rPr>
              <a:t>z rodzicami),</a:t>
            </a:r>
          </a:p>
          <a:p>
            <a:pPr lvl="0"/>
            <a:r>
              <a:rPr lang="pl-PL" dirty="0">
                <a:solidFill>
                  <a:srgbClr val="FFFF00"/>
                </a:solidFill>
              </a:rPr>
              <a:t>Przeprowadzono prelekcje dla rodziców „Zagrożenia Internetu i Cyberprzemoc” (Komenda Powiatowa Policji w Krakowie),</a:t>
            </a:r>
          </a:p>
          <a:p>
            <a:endParaRPr lang="pl-P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FF00"/>
                </a:solidFill>
              </a:rPr>
              <a:t>Podsumowanie</a:t>
            </a:r>
            <a:r>
              <a:rPr lang="pl-PL" dirty="0">
                <a:solidFill>
                  <a:srgbClr val="FFFF00"/>
                </a:solidFill>
              </a:rPr>
              <a:t/>
            </a:r>
            <a:br>
              <a:rPr lang="pl-PL" dirty="0">
                <a:solidFill>
                  <a:srgbClr val="FFFF00"/>
                </a:solidFill>
              </a:rPr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69643" y="1124744"/>
            <a:ext cx="8229600" cy="504056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pl-PL" b="1" i="1" u="sng" dirty="0">
                <a:solidFill>
                  <a:srgbClr val="FFFF00"/>
                </a:solidFill>
              </a:rPr>
              <a:t>4. Informowanie, edukowanie i angażowanie rodziców ukierunkowane  na poprawę bezpieczeństwa w szkole.</a:t>
            </a:r>
            <a:endParaRPr lang="pl-PL" i="1" u="sng" dirty="0">
              <a:solidFill>
                <a:srgbClr val="FFFF00"/>
              </a:solidFill>
            </a:endParaRPr>
          </a:p>
          <a:p>
            <a:pPr lvl="0"/>
            <a:r>
              <a:rPr lang="pl-PL" dirty="0">
                <a:solidFill>
                  <a:srgbClr val="FFFF00"/>
                </a:solidFill>
              </a:rPr>
              <a:t>Przeprowadzono warsztaty dla nauczycieli z zakresu udzielania pierwszej pomocy       z wykorzystaniem specjalistycznego sprzętu i ćwiczeniami praktycznymi</a:t>
            </a:r>
          </a:p>
          <a:p>
            <a:pPr lvl="0"/>
            <a:r>
              <a:rPr lang="pl-PL" dirty="0">
                <a:solidFill>
                  <a:srgbClr val="FFFF00"/>
                </a:solidFill>
              </a:rPr>
              <a:t>Angażowano rodziców do organizowania akcji i uroczystości szkolnych (Piknik, Dzień Babci i Dziadka, Rodzinne Kolędowanie)</a:t>
            </a:r>
          </a:p>
          <a:p>
            <a:endParaRPr lang="pl-P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21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i="1" u="sng" dirty="0">
                <a:solidFill>
                  <a:srgbClr val="FFFF00"/>
                </a:solidFill>
              </a:rPr>
              <a:t>5. Współpraca z Partnerami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rgbClr val="FFFF00"/>
                </a:solidFill>
              </a:rPr>
              <a:t>Realizacja wyżej opisanych działań byłaby niemożliwa bez współpracy z partnerami zewnętrznymi. Bardzo dobrze układała się współpraca z Radną Powiatu i  Sołtysem wsi Piekary Panią Zofią Pylą, dzięki której można było dokonać realizacji zadań w obszarze infrastrukturalnym.</a:t>
            </a:r>
          </a:p>
        </p:txBody>
      </p:sp>
    </p:spTree>
    <p:extLst>
      <p:ext uri="{BB962C8B-B14F-4D97-AF65-F5344CB8AC3E}">
        <p14:creationId xmlns:p14="http://schemas.microsoft.com/office/powerpoint/2010/main" val="268591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i="1" u="sng" dirty="0">
                <a:solidFill>
                  <a:srgbClr val="FFFF00"/>
                </a:solidFill>
              </a:rPr>
              <a:t>5. Współpraca z Partnerami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525963"/>
          </a:xfrm>
        </p:spPr>
        <p:txBody>
          <a:bodyPr/>
          <a:lstStyle/>
          <a:p>
            <a:r>
              <a:rPr lang="pl-PL" dirty="0">
                <a:solidFill>
                  <a:srgbClr val="FFFF00"/>
                </a:solidFill>
              </a:rPr>
              <a:t>Docenić należy również jako partnera Radę Rodziców, która na bieżąco pomagała w organizowaniu akcji i uroczystości szkolnych oraz rozwiązywaniu bieżących problemów. </a:t>
            </a:r>
          </a:p>
        </p:txBody>
      </p:sp>
    </p:spTree>
    <p:extLst>
      <p:ext uri="{BB962C8B-B14F-4D97-AF65-F5344CB8AC3E}">
        <p14:creationId xmlns:p14="http://schemas.microsoft.com/office/powerpoint/2010/main" val="284321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Obraz 26" descr="http://sppiekary.szkolna.net/pliki/obraz/slajd7-1510166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316416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i="1" u="sng" dirty="0">
                <a:solidFill>
                  <a:srgbClr val="FFFF00"/>
                </a:solidFill>
              </a:rPr>
              <a:t>5. Współpraca z Partnerami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2825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pl-PL" dirty="0">
                <a:solidFill>
                  <a:srgbClr val="FFFF00"/>
                </a:solidFill>
              </a:rPr>
              <a:t>Również współpraca z Poradnią Psychologiczno-Pedagogiczną w Zabierzowie przebiegała zadowalająco. Pracownicy poradni przeprowadzili prelekcję z rodzicami na temat współpracy szkoły z domem rodzinnym ucznia, spotkanie </a:t>
            </a:r>
            <a:r>
              <a:rPr lang="pl-PL" dirty="0" err="1" smtClean="0">
                <a:solidFill>
                  <a:srgbClr val="FFFF00"/>
                </a:solidFill>
              </a:rPr>
              <a:t>cochingowe</a:t>
            </a:r>
            <a:r>
              <a:rPr lang="pl-PL" dirty="0" smtClean="0">
                <a:solidFill>
                  <a:srgbClr val="FFFF00"/>
                </a:solidFill>
              </a:rPr>
              <a:t> </a:t>
            </a:r>
            <a:r>
              <a:rPr lang="pl-PL" dirty="0">
                <a:solidFill>
                  <a:srgbClr val="FFFF00"/>
                </a:solidFill>
              </a:rPr>
              <a:t>dotyczące wypracowania skutecznych metod oddziaływań w klasie sprawiającej trudności wychowawcze, odbyła się również szkoleniowa rada pedagogiczna nt. wspomagania szkoły przez poradnię oraz pełnione były dyżury psychologa poradni dla rodziców na terenie szkoły. </a:t>
            </a:r>
          </a:p>
        </p:txBody>
      </p:sp>
    </p:spTree>
    <p:extLst>
      <p:ext uri="{BB962C8B-B14F-4D97-AF65-F5344CB8AC3E}">
        <p14:creationId xmlns:p14="http://schemas.microsoft.com/office/powerpoint/2010/main" val="216743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i="1" u="sng" dirty="0">
                <a:solidFill>
                  <a:srgbClr val="FFFF00"/>
                </a:solidFill>
              </a:rPr>
              <a:t>5. Współpraca z Partnerami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pl-PL" dirty="0">
                <a:solidFill>
                  <a:srgbClr val="FFFF00"/>
                </a:solidFill>
              </a:rPr>
              <a:t>Wzorowo przebiegała współpraca z OSP Piekary, nasi uczniowie zostali wyposażeni przez strażaków w kamizelki odblaskowe inne elementy zapewniające bezpieczeństwo                      i widoczność na drodze</a:t>
            </a:r>
            <a:r>
              <a:rPr lang="pl-PL" dirty="0" smtClean="0">
                <a:solidFill>
                  <a:srgbClr val="FFFF00"/>
                </a:solidFill>
              </a:rPr>
              <a:t>. </a:t>
            </a:r>
          </a:p>
          <a:p>
            <a:r>
              <a:rPr lang="pl-PL" dirty="0" smtClean="0">
                <a:solidFill>
                  <a:srgbClr val="FFFF00"/>
                </a:solidFill>
              </a:rPr>
              <a:t>Strażacy </a:t>
            </a:r>
            <a:r>
              <a:rPr lang="pl-PL" dirty="0">
                <a:solidFill>
                  <a:srgbClr val="FFFF00"/>
                </a:solidFill>
              </a:rPr>
              <a:t>pomogli nam również w przeprowadzeniu próbnej ewakuacji szkoły, która przy ich wsparciu przebiegła profesjonalnie.</a:t>
            </a:r>
          </a:p>
        </p:txBody>
      </p:sp>
    </p:spTree>
    <p:extLst>
      <p:ext uri="{BB962C8B-B14F-4D97-AF65-F5344CB8AC3E}">
        <p14:creationId xmlns:p14="http://schemas.microsoft.com/office/powerpoint/2010/main" val="52656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i="1" u="sng" dirty="0">
                <a:solidFill>
                  <a:srgbClr val="FFFF00"/>
                </a:solidFill>
              </a:rPr>
              <a:t>5. Współpraca z Partnerami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00"/>
                </a:solidFill>
              </a:rPr>
              <a:t>Bardzo dobrze przebiegała też współpraca z Klubem Kultury „</a:t>
            </a:r>
            <a:r>
              <a:rPr lang="pl-PL" dirty="0" err="1">
                <a:solidFill>
                  <a:srgbClr val="FFFF00"/>
                </a:solidFill>
              </a:rPr>
              <a:t>Przegorzały</a:t>
            </a:r>
            <a:r>
              <a:rPr lang="pl-PL" dirty="0">
                <a:solidFill>
                  <a:srgbClr val="FFFF00"/>
                </a:solidFill>
              </a:rPr>
              <a:t>”, uczestniczyliśmy w konkursie wokalno-tanecznym i plastycznym organizowanym przez klub oraz zostaliśmy zaproszeni do skorzystania z letniej oferty zajęć rozwijających dla dzieci.</a:t>
            </a:r>
          </a:p>
        </p:txBody>
      </p:sp>
    </p:spTree>
    <p:extLst>
      <p:ext uri="{BB962C8B-B14F-4D97-AF65-F5344CB8AC3E}">
        <p14:creationId xmlns:p14="http://schemas.microsoft.com/office/powerpoint/2010/main" val="20079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i="1" u="sng" dirty="0">
                <a:solidFill>
                  <a:srgbClr val="FFFF00"/>
                </a:solidFill>
              </a:rPr>
              <a:t>5. Współpraca z Partnerami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00"/>
                </a:solidFill>
              </a:rPr>
              <a:t>Na szczególne uznanie zasługuje współpraca z Powiatową Komendą Policji w Krakowie, która zawsze służyła pomocą i wsparciem, była obecna na pikniku szkolnym, zapewniając bezpieczeństwo  wszystkim jego uczestnikom. </a:t>
            </a:r>
          </a:p>
        </p:txBody>
      </p:sp>
    </p:spTree>
    <p:extLst>
      <p:ext uri="{BB962C8B-B14F-4D97-AF65-F5344CB8AC3E}">
        <p14:creationId xmlns:p14="http://schemas.microsoft.com/office/powerpoint/2010/main" val="216416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i="1" u="sng" dirty="0">
                <a:solidFill>
                  <a:srgbClr val="FFFF00"/>
                </a:solidFill>
              </a:rPr>
              <a:t>5. Współpraca z Partnerami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00"/>
                </a:solidFill>
              </a:rPr>
              <a:t>Przeprowadziła również zajęcia profilaktyczno-edukacyjne dla uczniów, warsztaty szkoleniowe dla nauczycieli oraz prelekcje dla rodziców. Policja pozostawała z nami w stałym kontakcie, służyła pomocą w rozwiązywaniu problemów. W każdej chwili mogliśmy liczyć na wsparcie pracowników KPP w Krakowie.</a:t>
            </a:r>
          </a:p>
        </p:txBody>
      </p:sp>
    </p:spTree>
    <p:extLst>
      <p:ext uri="{BB962C8B-B14F-4D97-AF65-F5344CB8AC3E}">
        <p14:creationId xmlns:p14="http://schemas.microsoft.com/office/powerpoint/2010/main" val="248613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FF00"/>
                </a:solidFill>
              </a:rPr>
              <a:t>Dziękuję za uwagę.</a:t>
            </a:r>
            <a:br>
              <a:rPr lang="pl-PL" dirty="0" smtClean="0">
                <a:solidFill>
                  <a:srgbClr val="FFFF00"/>
                </a:solidFill>
              </a:rPr>
            </a:br>
            <a:r>
              <a:rPr lang="pl-PL" dirty="0">
                <a:solidFill>
                  <a:srgbClr val="FFFF00"/>
                </a:solidFill>
              </a:rPr>
              <a:t/>
            </a:r>
            <a:br>
              <a:rPr lang="pl-PL" dirty="0">
                <a:solidFill>
                  <a:srgbClr val="FFFF00"/>
                </a:solidFill>
              </a:rPr>
            </a:b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Obraz 27" descr="http://sppiekary.szkolna.net/pliki/obraz/slajd8-1510166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08437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Obraz 28" descr="http://sppiekary.szkolna.net/pliki/obraz/slajd9-1510166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700459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Obraz 29" descr="http://sppiekary.szkolna.net/pliki/obraz/slajd10-15101661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12427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Obraz 30" descr="http://sppiekary.szkolna.net/pliki/obraz/slajd11-1510166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32440" cy="639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Obraz 31" descr="http://sppiekary.szkolna.net/pliki/obraz/slajd12-1510166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20405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177804" y="145758"/>
            <a:ext cx="27883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oudy Stout" charset="0"/>
                <a:ea typeface="Times New Roman" pitchFamily="18" charset="0"/>
                <a:cs typeface="Times New Roman" pitchFamily="18" charset="0"/>
              </a:rPr>
              <a:t>LISTOPAD – MAJ </a:t>
            </a:r>
            <a:endParaRPr kumimoji="0" lang="pl-PL" altLang="ja-JP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oudy Stout" charset="0"/>
                <a:ea typeface="Times New Roman" pitchFamily="18" charset="0"/>
                <a:cs typeface="Times New Roman" pitchFamily="18" charset="0"/>
              </a:rPr>
              <a:t>2017/2018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pic>
        <p:nvPicPr>
          <p:cNvPr id="16389" name="Obraz 1" descr="Znalezione obrazy dla zapytania OBRAZY BEZPIECZNA SZKOŁ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052736"/>
            <a:ext cx="59436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buFont typeface="Arial" pitchFamily="34" charset="0"/>
              <a:buChar char="•"/>
            </a:pPr>
            <a:r>
              <a:rPr lang="pl-PL" sz="3100" dirty="0" smtClean="0"/>
              <a:t> </a:t>
            </a:r>
            <a:r>
              <a:rPr lang="pl-PL" sz="3100" dirty="0" smtClean="0">
                <a:solidFill>
                  <a:srgbClr val="FFFF00"/>
                </a:solidFill>
              </a:rPr>
              <a:t>W </a:t>
            </a:r>
            <a:r>
              <a:rPr lang="pl-PL" sz="3100" dirty="0">
                <a:solidFill>
                  <a:srgbClr val="FFFF00"/>
                </a:solidFill>
              </a:rPr>
              <a:t>roku szkolnym 2017/2018 intensywnie propagowaliśmy bezpieczeństwo i zdrowy styl życia</a:t>
            </a:r>
            <a:r>
              <a:rPr lang="pl-PL" sz="3100" dirty="0" smtClean="0">
                <a:solidFill>
                  <a:srgbClr val="FFFF00"/>
                </a:solidFill>
              </a:rPr>
              <a:t>,</a:t>
            </a:r>
            <a:br>
              <a:rPr lang="pl-PL" sz="3100" dirty="0" smtClean="0">
                <a:solidFill>
                  <a:srgbClr val="FFFF00"/>
                </a:solidFill>
              </a:rPr>
            </a:br>
            <a:r>
              <a:rPr lang="pl-PL" sz="3100" dirty="0" smtClean="0">
                <a:solidFill>
                  <a:srgbClr val="FFFF00"/>
                </a:solidFill>
              </a:rPr>
              <a:t>a </a:t>
            </a:r>
            <a:r>
              <a:rPr lang="pl-PL" sz="3100" dirty="0">
                <a:solidFill>
                  <a:srgbClr val="FFFF00"/>
                </a:solidFill>
              </a:rPr>
              <a:t>także sport dzięki akcjom i imprezom szkolnym </a:t>
            </a:r>
            <a:r>
              <a:rPr lang="pl-PL" sz="3100" dirty="0" smtClean="0">
                <a:solidFill>
                  <a:srgbClr val="FFFF00"/>
                </a:solidFill>
              </a:rPr>
              <a:t>oraz </a:t>
            </a:r>
            <a:r>
              <a:rPr lang="pl-PL" sz="3100" dirty="0">
                <a:solidFill>
                  <a:srgbClr val="FFFF00"/>
                </a:solidFill>
              </a:rPr>
              <a:t>środowiskowym, które integrowały  społeczność szkolną  i lokalną. </a:t>
            </a:r>
            <a:r>
              <a:rPr lang="pl-PL" dirty="0">
                <a:solidFill>
                  <a:srgbClr val="FFFF00"/>
                </a:solidFill>
              </a:rPr>
              <a:t/>
            </a:r>
            <a:br>
              <a:rPr lang="pl-PL" dirty="0">
                <a:solidFill>
                  <a:srgbClr val="FFFF00"/>
                </a:solidFill>
              </a:rPr>
            </a:br>
            <a:endParaRPr lang="pl-PL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Obraz 32" descr="http://sppiekary.szkolna.net/pliki/obraz/slajd13-1510166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08437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pl-PL" sz="3200" b="1" dirty="0" smtClean="0">
                <a:solidFill>
                  <a:srgbClr val="FFFF00"/>
                </a:solidFill>
              </a:rPr>
              <a:t>4. Konkurs </a:t>
            </a:r>
            <a:r>
              <a:rPr lang="pl-PL" sz="3200" b="1" dirty="0">
                <a:solidFill>
                  <a:srgbClr val="FFFF00"/>
                </a:solidFill>
              </a:rPr>
              <a:t>“Znaki drogowe – dobrze je znamy”</a:t>
            </a:r>
            <a:r>
              <a:rPr lang="pl-PL" sz="3200" dirty="0">
                <a:solidFill>
                  <a:srgbClr val="FFFF00"/>
                </a:solidFill>
              </a:rPr>
              <a:t/>
            </a:r>
            <a:br>
              <a:rPr lang="pl-PL" sz="3200" dirty="0">
                <a:solidFill>
                  <a:srgbClr val="FFFF00"/>
                </a:solidFill>
              </a:rPr>
            </a:br>
            <a:endParaRPr lang="pl-PL" sz="3200" dirty="0">
              <a:solidFill>
                <a:srgbClr val="FFFF00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>
                <a:solidFill>
                  <a:srgbClr val="FFFF00"/>
                </a:solidFill>
              </a:rPr>
              <a:t>Udział w szkolnym konkursie wzięli uczniowie klas 0 -VII.</a:t>
            </a:r>
          </a:p>
          <a:p>
            <a:pPr lvl="0"/>
            <a:r>
              <a:rPr lang="pl-PL" dirty="0">
                <a:solidFill>
                  <a:srgbClr val="FFFF00"/>
                </a:solidFill>
              </a:rPr>
              <a:t>Młodsze dzieci miały za zadanie z największą starannością pokolorować </a:t>
            </a:r>
            <a:r>
              <a:rPr lang="pl-PL" dirty="0" smtClean="0">
                <a:solidFill>
                  <a:srgbClr val="FFFF00"/>
                </a:solidFill>
              </a:rPr>
              <a:t>znaki </a:t>
            </a:r>
            <a:r>
              <a:rPr lang="pl-PL" dirty="0">
                <a:solidFill>
                  <a:srgbClr val="FFFF00"/>
                </a:solidFill>
              </a:rPr>
              <a:t>drogowe, dobierając odpowiednie barwy, dodatkowo właściwie je podpisać. </a:t>
            </a:r>
          </a:p>
          <a:p>
            <a:pPr lvl="0"/>
            <a:r>
              <a:rPr lang="pl-PL" dirty="0">
                <a:solidFill>
                  <a:srgbClr val="FFFF00"/>
                </a:solidFill>
              </a:rPr>
              <a:t>Starsi uczniowie rozwiązywali test składający się z 26 pytań.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Obraz 33" descr="http://www.sppiekary.szkolna.net/galleries/480/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759343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Obraz 34" descr="http://www.sppiekary.szkolna.net/galleries/480/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8759343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Obraz 35" descr="http://www.sppiekary.szkolna.net/galleries/480/d2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6085"/>
            <a:ext cx="4286250" cy="685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pl-PL" sz="3200" b="1" dirty="0">
                <a:solidFill>
                  <a:srgbClr val="FFFF00"/>
                </a:solidFill>
              </a:rPr>
              <a:t>Akcja charytatywna przy Cmentarzu Rakowickim w Krakowie</a:t>
            </a:r>
            <a:r>
              <a:rPr lang="pl-PL" sz="3200" dirty="0">
                <a:solidFill>
                  <a:srgbClr val="FFFF00"/>
                </a:solidFill>
              </a:rPr>
              <a:t/>
            </a:r>
            <a:br>
              <a:rPr lang="pl-PL" sz="3200" dirty="0">
                <a:solidFill>
                  <a:srgbClr val="FFFF00"/>
                </a:solidFill>
              </a:rPr>
            </a:br>
            <a:endParaRPr lang="pl-PL" sz="3200" dirty="0">
              <a:solidFill>
                <a:srgbClr val="FFFF00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67544" y="3140968"/>
            <a:ext cx="8229600" cy="4525963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FFFF00"/>
                </a:solidFill>
              </a:rPr>
              <a:t>W ramach współpracy z Fundacją “Promień Nadziei” nasi uczniowie kwestowali zbierając fundusze na otwarcie sklepu charytatywnego, z którego dochód przeznaczono na pomoc Podopiecznym Fundacji.</a:t>
            </a:r>
          </a:p>
          <a:p>
            <a:endParaRPr lang="pl-PL" dirty="0"/>
          </a:p>
        </p:txBody>
      </p:sp>
      <p:pic>
        <p:nvPicPr>
          <p:cNvPr id="40962" name="Obraz 125" descr="Znalezione obrazy dla zapytania obraz do fundacja promień nadzie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196752"/>
            <a:ext cx="18478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FFFF00"/>
                </a:solidFill>
              </a:rPr>
              <a:t>Akcja charytatywna przy Cmentarzu </a:t>
            </a:r>
            <a:br>
              <a:rPr lang="pl-PL" sz="2800" b="1" dirty="0" smtClean="0">
                <a:solidFill>
                  <a:srgbClr val="FFFF00"/>
                </a:solidFill>
              </a:rPr>
            </a:br>
            <a:r>
              <a:rPr lang="pl-PL" sz="2800" b="1" dirty="0" smtClean="0">
                <a:solidFill>
                  <a:srgbClr val="FFFF00"/>
                </a:solidFill>
              </a:rPr>
              <a:t>Rakowickim w Krakowie</a:t>
            </a:r>
            <a:endParaRPr lang="pl-PL" sz="2800" dirty="0"/>
          </a:p>
        </p:txBody>
      </p:sp>
      <p:pic>
        <p:nvPicPr>
          <p:cNvPr id="41986" name="Obraz 36" descr="http://www.sppiekary.szkolna.net/galleries/479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8759343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FFFF00"/>
                </a:solidFill>
              </a:rPr>
              <a:t>Akcja charytatywna przy Cmentarzu </a:t>
            </a:r>
            <a:br>
              <a:rPr lang="pl-PL" sz="2800" b="1" dirty="0" smtClean="0">
                <a:solidFill>
                  <a:srgbClr val="FFFF00"/>
                </a:solidFill>
              </a:rPr>
            </a:br>
            <a:r>
              <a:rPr lang="pl-PL" sz="2800" b="1" dirty="0" smtClean="0">
                <a:solidFill>
                  <a:srgbClr val="FFFF00"/>
                </a:solidFill>
              </a:rPr>
              <a:t>Rakowickim w Krakowie</a:t>
            </a:r>
            <a:endParaRPr lang="pl-PL" sz="2800" dirty="0"/>
          </a:p>
        </p:txBody>
      </p:sp>
      <p:pic>
        <p:nvPicPr>
          <p:cNvPr id="43010" name="Obraz 37" descr="http://www.sppiekary.szkolna.net/galleries/479/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676456" cy="489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pl-PL" sz="3200" b="1" dirty="0" smtClean="0">
                <a:solidFill>
                  <a:srgbClr val="FFFF00"/>
                </a:solidFill>
              </a:rPr>
              <a:t>6. Spotkanie </a:t>
            </a:r>
            <a:r>
              <a:rPr lang="pl-PL" sz="3200" b="1" dirty="0">
                <a:solidFill>
                  <a:srgbClr val="FFFF00"/>
                </a:solidFill>
              </a:rPr>
              <a:t>klasy VII z Policją  - “Odpowiedzialność karna nieletnich i demoralizacja</a:t>
            </a:r>
            <a:r>
              <a:rPr lang="pl-PL" sz="3200" b="1" dirty="0" smtClean="0">
                <a:solidFill>
                  <a:srgbClr val="FFFF00"/>
                </a:solidFill>
              </a:rPr>
              <a:t>”</a:t>
            </a:r>
            <a:br>
              <a:rPr lang="pl-PL" sz="3200" b="1" dirty="0" smtClean="0">
                <a:solidFill>
                  <a:srgbClr val="FFFF00"/>
                </a:solidFill>
              </a:rPr>
            </a:br>
            <a:r>
              <a:rPr lang="pl-PL" sz="3200" dirty="0">
                <a:solidFill>
                  <a:srgbClr val="FFFF00"/>
                </a:solidFill>
              </a:rPr>
              <a:t/>
            </a:r>
            <a:br>
              <a:rPr lang="pl-PL" sz="3200" dirty="0">
                <a:solidFill>
                  <a:srgbClr val="FFFF00"/>
                </a:solidFill>
              </a:rPr>
            </a:br>
            <a:r>
              <a:rPr lang="pl-PL" sz="3200" dirty="0" smtClean="0">
                <a:solidFill>
                  <a:srgbClr val="FFFF00"/>
                </a:solidFill>
              </a:rPr>
              <a:t>- </a:t>
            </a:r>
            <a:r>
              <a:rPr lang="pl-PL" sz="3100" i="1" dirty="0" smtClean="0">
                <a:solidFill>
                  <a:srgbClr val="FFFF00"/>
                </a:solidFill>
              </a:rPr>
              <a:t>Problem </a:t>
            </a:r>
            <a:r>
              <a:rPr lang="pl-PL" sz="3100" i="1" dirty="0">
                <a:solidFill>
                  <a:srgbClr val="FFFF00"/>
                </a:solidFill>
              </a:rPr>
              <a:t>demoralizacji młodzieży, </a:t>
            </a:r>
            <a:r>
              <a:rPr lang="pl-PL" sz="3100" i="1" dirty="0" smtClean="0">
                <a:solidFill>
                  <a:srgbClr val="FFFF00"/>
                </a:solidFill>
              </a:rPr>
              <a:t>wykroczeń, przestępstw</a:t>
            </a:r>
            <a:r>
              <a:rPr lang="pl-PL" sz="3100" i="1" dirty="0">
                <a:solidFill>
                  <a:srgbClr val="FFFF00"/>
                </a:solidFill>
              </a:rPr>
              <a:t/>
            </a:r>
            <a:br>
              <a:rPr lang="pl-PL" sz="3100" i="1" dirty="0">
                <a:solidFill>
                  <a:srgbClr val="FFFF00"/>
                </a:solidFill>
              </a:rPr>
            </a:br>
            <a:r>
              <a:rPr lang="pl-PL" sz="3100" i="1" dirty="0" smtClean="0">
                <a:solidFill>
                  <a:srgbClr val="FFFF00"/>
                </a:solidFill>
              </a:rPr>
              <a:t>- Bezpieczeństwo </a:t>
            </a:r>
            <a:r>
              <a:rPr lang="pl-PL" sz="3100" i="1" dirty="0">
                <a:solidFill>
                  <a:srgbClr val="FFFF00"/>
                </a:solidFill>
              </a:rPr>
              <a:t>w sieci </a:t>
            </a:r>
            <a:r>
              <a:rPr lang="pl-PL" sz="3100" i="1" dirty="0" smtClean="0">
                <a:solidFill>
                  <a:srgbClr val="FFFF00"/>
                </a:solidFill>
              </a:rPr>
              <a:t>i </a:t>
            </a:r>
            <a:r>
              <a:rPr lang="pl-PL" sz="3100" i="1" dirty="0">
                <a:solidFill>
                  <a:srgbClr val="FFFF00"/>
                </a:solidFill>
              </a:rPr>
              <a:t>zagrożenia wynikające </a:t>
            </a:r>
            <a:r>
              <a:rPr lang="pl-PL" sz="3100" i="1" dirty="0" smtClean="0">
                <a:solidFill>
                  <a:srgbClr val="FFFF00"/>
                </a:solidFill>
              </a:rPr>
              <a:t/>
            </a:r>
            <a:br>
              <a:rPr lang="pl-PL" sz="3100" i="1" dirty="0" smtClean="0">
                <a:solidFill>
                  <a:srgbClr val="FFFF00"/>
                </a:solidFill>
              </a:rPr>
            </a:br>
            <a:r>
              <a:rPr lang="pl-PL" sz="3100" i="1" dirty="0" smtClean="0">
                <a:solidFill>
                  <a:srgbClr val="FFFF00"/>
                </a:solidFill>
              </a:rPr>
              <a:t>z </a:t>
            </a:r>
            <a:r>
              <a:rPr lang="pl-PL" sz="3100" i="1" dirty="0">
                <a:solidFill>
                  <a:srgbClr val="FFFF00"/>
                </a:solidFill>
              </a:rPr>
              <a:t>niewłaściwego </a:t>
            </a:r>
            <a:r>
              <a:rPr lang="pl-PL" sz="3100" i="1" dirty="0" smtClean="0">
                <a:solidFill>
                  <a:srgbClr val="FFFF00"/>
                </a:solidFill>
              </a:rPr>
              <a:t>korzystania </a:t>
            </a:r>
            <a:r>
              <a:rPr lang="pl-PL" sz="3100" i="1" dirty="0">
                <a:solidFill>
                  <a:srgbClr val="FFFF00"/>
                </a:solidFill>
              </a:rPr>
              <a:t>z </a:t>
            </a:r>
            <a:r>
              <a:rPr lang="pl-PL" sz="3100" i="1" dirty="0" smtClean="0">
                <a:solidFill>
                  <a:srgbClr val="FFFF00"/>
                </a:solidFill>
              </a:rPr>
              <a:t>Internetu.</a:t>
            </a:r>
            <a:r>
              <a:rPr lang="pl-PL" sz="2800" dirty="0">
                <a:solidFill>
                  <a:srgbClr val="FFFF00"/>
                </a:solidFill>
              </a:rPr>
              <a:t/>
            </a:r>
            <a:br>
              <a:rPr lang="pl-PL" sz="2800" dirty="0">
                <a:solidFill>
                  <a:srgbClr val="FFFF00"/>
                </a:solidFill>
              </a:rPr>
            </a:br>
            <a:endParaRPr lang="pl-PL" sz="3200" dirty="0">
              <a:solidFill>
                <a:srgbClr val="FFFF00"/>
              </a:solidFill>
            </a:endParaRPr>
          </a:p>
        </p:txBody>
      </p:sp>
      <p:pic>
        <p:nvPicPr>
          <p:cNvPr id="44034" name="Obraz 38" descr="http://www.sppiekary.szkolna.net/galleries/491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295650"/>
            <a:ext cx="59436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3200" b="1" dirty="0" smtClean="0">
                <a:solidFill>
                  <a:srgbClr val="FFFF00"/>
                </a:solidFill>
              </a:rPr>
              <a:t>Ewakuacja</a:t>
            </a:r>
            <a:r>
              <a:rPr lang="pl-PL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szkoły</a:t>
            </a:r>
            <a:r>
              <a:rPr lang="pl-PL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– </a:t>
            </a:r>
            <a:r>
              <a:rPr lang="en-US" sz="3200" b="1" dirty="0" err="1">
                <a:solidFill>
                  <a:srgbClr val="FFFF00"/>
                </a:solidFill>
              </a:rPr>
              <a:t>ćwiczenia</a:t>
            </a:r>
            <a:r>
              <a:rPr lang="pl-PL" sz="3200" dirty="0">
                <a:solidFill>
                  <a:srgbClr val="FFFF00"/>
                </a:solidFill>
              </a:rPr>
              <a:t/>
            </a:r>
            <a:br>
              <a:rPr lang="pl-PL" sz="3200" dirty="0">
                <a:solidFill>
                  <a:srgbClr val="FFFF00"/>
                </a:solidFill>
              </a:rPr>
            </a:br>
            <a:r>
              <a:rPr lang="pl-PL" sz="3200" dirty="0">
                <a:solidFill>
                  <a:srgbClr val="FFFF00"/>
                </a:solidFill>
              </a:rPr>
              <a:t> </a:t>
            </a:r>
            <a:r>
              <a:rPr lang="pl-PL" sz="3200" dirty="0" smtClean="0">
                <a:solidFill>
                  <a:srgbClr val="FFFF00"/>
                </a:solidFill>
              </a:rPr>
              <a:t/>
            </a:r>
            <a:br>
              <a:rPr lang="pl-PL" sz="3200" dirty="0" smtClean="0">
                <a:solidFill>
                  <a:srgbClr val="FFFF00"/>
                </a:solidFill>
              </a:rPr>
            </a:br>
            <a:r>
              <a:rPr lang="pl-PL" sz="3200" dirty="0">
                <a:solidFill>
                  <a:srgbClr val="FFFF00"/>
                </a:solidFill>
              </a:rPr>
              <a:t/>
            </a:r>
            <a:br>
              <a:rPr lang="pl-PL" sz="3200" dirty="0">
                <a:solidFill>
                  <a:srgbClr val="FFFF00"/>
                </a:solidFill>
              </a:rPr>
            </a:br>
            <a:r>
              <a:rPr lang="pl-PL" sz="3200" b="1" i="1" dirty="0" smtClean="0">
                <a:solidFill>
                  <a:srgbClr val="FFFF00"/>
                </a:solidFill>
              </a:rPr>
              <a:t>-</a:t>
            </a:r>
            <a:r>
              <a:rPr lang="pl-PL" sz="3200" i="1" dirty="0" smtClean="0">
                <a:solidFill>
                  <a:srgbClr val="FFFF00"/>
                </a:solidFill>
              </a:rPr>
              <a:t> Akcję </a:t>
            </a:r>
            <a:r>
              <a:rPr lang="pl-PL" sz="3200" i="1" dirty="0">
                <a:solidFill>
                  <a:srgbClr val="FFFF00"/>
                </a:solidFill>
              </a:rPr>
              <a:t>nadzorowali strażacy z Ochotniczej Straży </a:t>
            </a:r>
            <a:r>
              <a:rPr lang="pl-PL" sz="3200" i="1" dirty="0" smtClean="0">
                <a:solidFill>
                  <a:srgbClr val="FFFF00"/>
                </a:solidFill>
              </a:rPr>
              <a:t>        Pożarnej </a:t>
            </a:r>
            <a:r>
              <a:rPr lang="pl-PL" sz="3200" i="1" dirty="0">
                <a:solidFill>
                  <a:srgbClr val="FFFF00"/>
                </a:solidFill>
              </a:rPr>
              <a:t>w </a:t>
            </a:r>
            <a:r>
              <a:rPr lang="pl-PL" sz="3200" i="1" dirty="0" smtClean="0">
                <a:solidFill>
                  <a:srgbClr val="FFFF00"/>
                </a:solidFill>
              </a:rPr>
              <a:t>Piekarach</a:t>
            </a:r>
            <a:br>
              <a:rPr lang="pl-PL" sz="3200" i="1" dirty="0" smtClean="0">
                <a:solidFill>
                  <a:srgbClr val="FFFF00"/>
                </a:solidFill>
              </a:rPr>
            </a:br>
            <a:r>
              <a:rPr lang="pl-PL" sz="3200" i="1" dirty="0">
                <a:solidFill>
                  <a:srgbClr val="FFFF00"/>
                </a:solidFill>
              </a:rPr>
              <a:t/>
            </a:r>
            <a:br>
              <a:rPr lang="pl-PL" sz="3200" i="1" dirty="0">
                <a:solidFill>
                  <a:srgbClr val="FFFF00"/>
                </a:solidFill>
              </a:rPr>
            </a:br>
            <a:r>
              <a:rPr lang="pl-PL" sz="3200" b="1" i="1" dirty="0" smtClean="0">
                <a:solidFill>
                  <a:srgbClr val="FFFF00"/>
                </a:solidFill>
              </a:rPr>
              <a:t>-</a:t>
            </a:r>
            <a:r>
              <a:rPr lang="pl-PL" sz="3200" i="1" dirty="0" smtClean="0">
                <a:solidFill>
                  <a:srgbClr val="FFFF00"/>
                </a:solidFill>
              </a:rPr>
              <a:t> Miała </a:t>
            </a:r>
            <a:r>
              <a:rPr lang="pl-PL" sz="3200" i="1" dirty="0">
                <a:solidFill>
                  <a:srgbClr val="FFFF00"/>
                </a:solidFill>
              </a:rPr>
              <a:t>ona na celu zapoznanie uczniów i</a:t>
            </a:r>
            <a:r>
              <a:rPr lang="pl-PL" sz="3200" i="1" dirty="0" smtClean="0">
                <a:solidFill>
                  <a:srgbClr val="FFFF00"/>
                </a:solidFill>
              </a:rPr>
              <a:t> </a:t>
            </a:r>
            <a:r>
              <a:rPr lang="pl-PL" sz="3200" i="1" dirty="0">
                <a:solidFill>
                  <a:srgbClr val="FFFF00"/>
                </a:solidFill>
              </a:rPr>
              <a:t>pracowników szkoły z praktycznym zastosowaniem procedur dotyczących zachowania się w przypadku wybuchu pożaru lub powstania innego zagrożenia</a:t>
            </a:r>
            <a:r>
              <a:rPr lang="pl-PL" sz="3200" i="1" dirty="0" smtClean="0">
                <a:solidFill>
                  <a:srgbClr val="FFFF00"/>
                </a:solidFill>
              </a:rPr>
              <a:t>.</a:t>
            </a:r>
            <a:br>
              <a:rPr lang="pl-PL" sz="3200" i="1" dirty="0" smtClean="0">
                <a:solidFill>
                  <a:srgbClr val="FFFF00"/>
                </a:solidFill>
              </a:rPr>
            </a:br>
            <a:r>
              <a:rPr lang="pl-PL" sz="3200" i="1" dirty="0">
                <a:solidFill>
                  <a:srgbClr val="FFFF00"/>
                </a:solidFill>
              </a:rPr>
              <a:t/>
            </a:r>
            <a:br>
              <a:rPr lang="pl-PL" sz="3200" i="1" dirty="0">
                <a:solidFill>
                  <a:srgbClr val="FFFF00"/>
                </a:solidFill>
              </a:rPr>
            </a:br>
            <a:r>
              <a:rPr lang="pl-PL" sz="3200" b="1" i="1" dirty="0" smtClean="0">
                <a:solidFill>
                  <a:srgbClr val="FFFF00"/>
                </a:solidFill>
              </a:rPr>
              <a:t>- </a:t>
            </a:r>
            <a:r>
              <a:rPr lang="pl-PL" sz="3200" i="1" dirty="0" smtClean="0">
                <a:solidFill>
                  <a:srgbClr val="FFFF00"/>
                </a:solidFill>
              </a:rPr>
              <a:t>W </a:t>
            </a:r>
            <a:r>
              <a:rPr lang="pl-PL" sz="3200" i="1" dirty="0">
                <a:solidFill>
                  <a:srgbClr val="FFFF00"/>
                </a:solidFill>
              </a:rPr>
              <a:t>próbnej ewakuacji uczestniczyli uczniowie, nauczyciele i pracownicy administracji </a:t>
            </a:r>
            <a:r>
              <a:rPr lang="pl-PL" sz="3200" i="1" dirty="0" smtClean="0">
                <a:solidFill>
                  <a:srgbClr val="FFFF00"/>
                </a:solidFill>
              </a:rPr>
              <a:t>i </a:t>
            </a:r>
            <a:r>
              <a:rPr lang="pl-PL" sz="3200" i="1" dirty="0">
                <a:solidFill>
                  <a:srgbClr val="FFFF00"/>
                </a:solidFill>
              </a:rPr>
              <a:t>obsługi.</a:t>
            </a:r>
            <a:br>
              <a:rPr lang="pl-PL" sz="3200" i="1" dirty="0">
                <a:solidFill>
                  <a:srgbClr val="FFFF00"/>
                </a:solidFill>
              </a:rPr>
            </a:br>
            <a:endParaRPr lang="pl-PL" sz="32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/>
              <a:t>LISTOPAD – MAJ </a:t>
            </a:r>
            <a:r>
              <a:rPr lang="pl-PL" sz="3100" dirty="0"/>
              <a:t/>
            </a:r>
            <a:br>
              <a:rPr lang="pl-PL" sz="3100" dirty="0"/>
            </a:br>
            <a:r>
              <a:rPr lang="en-US" sz="3100" b="1" dirty="0"/>
              <a:t>2017/2018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pl-PL" dirty="0">
                <a:solidFill>
                  <a:srgbClr val="FFFF00"/>
                </a:solidFill>
              </a:rPr>
              <a:t>Młodzież naszej szkoły brała udział także w działalności charytatywnej. </a:t>
            </a:r>
          </a:p>
          <a:p>
            <a:pPr lvl="0"/>
            <a:r>
              <a:rPr lang="pl-PL" dirty="0">
                <a:solidFill>
                  <a:srgbClr val="FFFF00"/>
                </a:solidFill>
              </a:rPr>
              <a:t>Staraliśmy się pokazać młodym ludziom jak spędzać wolny czas w sposób atrakcyjny i bezpieczny. W tym celu organizowaliśmy różne imprezy szkolne, podejmowaliśmy działania profilaktyczne, wspieraliśmy imprezy charytatywne i braliśmy udział w konkursach o charakterze profilaktycznym.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Obraz 48" descr="http://www.sppiekary.szkolna.net/galleries/517/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376392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Ewakuacja </a:t>
            </a:r>
            <a:r>
              <a:rPr lang="en-US" sz="2800" b="1" dirty="0" err="1" smtClean="0">
                <a:solidFill>
                  <a:srgbClr val="FFFF00"/>
                </a:solidFill>
              </a:rPr>
              <a:t>szkoły</a:t>
            </a:r>
            <a:r>
              <a:rPr lang="en-US" sz="2800" b="1" dirty="0" smtClean="0">
                <a:solidFill>
                  <a:srgbClr val="FFFF00"/>
                </a:solidFill>
              </a:rPr>
              <a:t> – </a:t>
            </a:r>
            <a:r>
              <a:rPr lang="en-US" sz="2800" b="1" dirty="0" err="1" smtClean="0">
                <a:solidFill>
                  <a:srgbClr val="FFFF00"/>
                </a:solidFill>
              </a:rPr>
              <a:t>ćwiczenia</a:t>
            </a:r>
            <a:endParaRPr lang="pl-PL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Ewakuacja </a:t>
            </a:r>
            <a:r>
              <a:rPr lang="en-US" sz="2800" b="1" dirty="0" err="1" smtClean="0">
                <a:solidFill>
                  <a:srgbClr val="FFFF00"/>
                </a:solidFill>
              </a:rPr>
              <a:t>szkoły</a:t>
            </a:r>
            <a:r>
              <a:rPr lang="en-US" sz="2800" b="1" dirty="0" smtClean="0">
                <a:solidFill>
                  <a:srgbClr val="FFFF00"/>
                </a:solidFill>
              </a:rPr>
              <a:t> – </a:t>
            </a:r>
            <a:r>
              <a:rPr lang="en-US" sz="2800" b="1" dirty="0" err="1" smtClean="0">
                <a:solidFill>
                  <a:srgbClr val="FFFF00"/>
                </a:solidFill>
              </a:rPr>
              <a:t>ćwiczenia</a:t>
            </a:r>
            <a:endParaRPr lang="pl-PL" sz="2800" dirty="0">
              <a:solidFill>
                <a:srgbClr val="FFFF00"/>
              </a:solidFill>
            </a:endParaRPr>
          </a:p>
        </p:txBody>
      </p:sp>
      <p:pic>
        <p:nvPicPr>
          <p:cNvPr id="46082" name="Obraz 42" descr="http://www.sppiekary.szkolna.net/galleries/517/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7380312" cy="553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b="1" dirty="0">
                <a:solidFill>
                  <a:srgbClr val="FFFF00"/>
                </a:solidFill>
              </a:rPr>
              <a:t>Dzień Wolontariusza w naszej szkole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>
                <a:solidFill>
                  <a:srgbClr val="FFFF00"/>
                </a:solidFill>
              </a:rPr>
              <a:t>Wykonanie postaci symbolizujących człowieka mogącego i chcącego pomagać</a:t>
            </a:r>
          </a:p>
          <a:p>
            <a:pPr lvl="0"/>
            <a:r>
              <a:rPr lang="en-US" dirty="0" err="1">
                <a:solidFill>
                  <a:srgbClr val="FFFF00"/>
                </a:solidFill>
              </a:rPr>
              <a:t>Plakaty</a:t>
            </a:r>
            <a:r>
              <a:rPr lang="en-US" dirty="0">
                <a:solidFill>
                  <a:srgbClr val="FFFF00"/>
                </a:solidFill>
              </a:rPr>
              <a:t>  </a:t>
            </a:r>
            <a:r>
              <a:rPr lang="en-US" dirty="0" err="1">
                <a:solidFill>
                  <a:srgbClr val="FFFF00"/>
                </a:solidFill>
              </a:rPr>
              <a:t>promujące</a:t>
            </a:r>
            <a:r>
              <a:rPr lang="en-US" dirty="0">
                <a:solidFill>
                  <a:srgbClr val="FFFF00"/>
                </a:solidFill>
              </a:rPr>
              <a:t>  </a:t>
            </a:r>
            <a:r>
              <a:rPr lang="en-US" dirty="0" err="1">
                <a:solidFill>
                  <a:srgbClr val="FFFF00"/>
                </a:solidFill>
              </a:rPr>
              <a:t>wolontariat</a:t>
            </a:r>
            <a:endParaRPr lang="pl-PL" dirty="0">
              <a:solidFill>
                <a:srgbClr val="FFFF00"/>
              </a:solidFill>
            </a:endParaRPr>
          </a:p>
          <a:p>
            <a:pPr lvl="0"/>
            <a:r>
              <a:rPr lang="pl-PL" dirty="0">
                <a:solidFill>
                  <a:srgbClr val="FFFF00"/>
                </a:solidFill>
              </a:rPr>
              <a:t>Dla podkreślenia wymiaru zaangażowania uczniów w pomoc potrzebującym,  wręczono im “</a:t>
            </a:r>
            <a:r>
              <a:rPr lang="pl-PL" i="1" dirty="0">
                <a:solidFill>
                  <a:srgbClr val="FFFF00"/>
                </a:solidFill>
              </a:rPr>
              <a:t>Legitymacje Szkolnego Koła Wolontariatu”</a:t>
            </a:r>
            <a:endParaRPr lang="pl-PL" dirty="0">
              <a:solidFill>
                <a:srgbClr val="FFFF00"/>
              </a:solidFill>
            </a:endParaRPr>
          </a:p>
          <a:p>
            <a:pPr lvl="0"/>
            <a:r>
              <a:rPr lang="pl-PL" i="1" dirty="0">
                <a:solidFill>
                  <a:srgbClr val="FFFF00"/>
                </a:solidFill>
              </a:rPr>
              <a:t>“Iskierka przyjaźni” </a:t>
            </a:r>
            <a:r>
              <a:rPr lang="pl-PL" dirty="0">
                <a:solidFill>
                  <a:srgbClr val="FFFF00"/>
                </a:solidFill>
              </a:rPr>
              <a:t>jako znak zawiązania się wspólnoty szkolnej.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Obraz 49" descr="http://www.sppiekary.szkolna.net/galleries/531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460432" cy="634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Obraz 50" descr="http://www.sppiekary.szkolna.net/galleries/531/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172400" cy="61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Obraz 51" descr="http://www.sppiekary.szkolna.net/galleries/531/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Obraz 52" descr="http://www.sppiekary.szkolna.net/galleries/531/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pl-PL" sz="2800" b="1" dirty="0">
                <a:solidFill>
                  <a:srgbClr val="FFFF00"/>
                </a:solidFill>
              </a:rPr>
              <a:t>“BEZPIECZNA SIEĆ” – konkurs profilaktyczny dla uczniów klas IV – VII organizowany przez Krakowskie Stowarzyszenie Terapeutów Uzależnień przy partnerstwie Komendy </a:t>
            </a:r>
            <a:r>
              <a:rPr lang="pl-PL" sz="2800" b="1" dirty="0" smtClean="0">
                <a:solidFill>
                  <a:srgbClr val="FFFF00"/>
                </a:solidFill>
              </a:rPr>
              <a:t>Wojewódzkiej </a:t>
            </a:r>
            <a:r>
              <a:rPr lang="pl-PL" sz="2800" b="1" dirty="0">
                <a:solidFill>
                  <a:srgbClr val="FFFF00"/>
                </a:solidFill>
              </a:rPr>
              <a:t>Policji </a:t>
            </a:r>
            <a:r>
              <a:rPr lang="pl-PL" sz="2800" b="1" dirty="0" smtClean="0">
                <a:solidFill>
                  <a:srgbClr val="FFFF00"/>
                </a:solidFill>
              </a:rPr>
              <a:t/>
            </a:r>
            <a:br>
              <a:rPr lang="pl-PL" sz="2800" b="1" dirty="0" smtClean="0">
                <a:solidFill>
                  <a:srgbClr val="FFFF00"/>
                </a:solidFill>
              </a:rPr>
            </a:br>
            <a:r>
              <a:rPr lang="pl-PL" sz="2800" b="1" dirty="0" smtClean="0">
                <a:solidFill>
                  <a:srgbClr val="FFFF00"/>
                </a:solidFill>
              </a:rPr>
              <a:t>w </a:t>
            </a:r>
            <a:r>
              <a:rPr lang="pl-PL" sz="2800" b="1" dirty="0">
                <a:solidFill>
                  <a:srgbClr val="FFFF00"/>
                </a:solidFill>
              </a:rPr>
              <a:t>Krakowie,</a:t>
            </a:r>
            <a:r>
              <a:rPr lang="pl-PL" sz="2800" dirty="0"/>
              <a:t/>
            </a:r>
            <a:br>
              <a:rPr lang="pl-PL" sz="2800" dirty="0"/>
            </a:br>
            <a:endParaRPr lang="pl-PL" sz="2800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pPr lvl="0"/>
            <a:endParaRPr lang="pl-PL" dirty="0" smtClean="0"/>
          </a:p>
          <a:p>
            <a:pPr lvl="0"/>
            <a:endParaRPr lang="pl-PL" dirty="0"/>
          </a:p>
          <a:p>
            <a:pPr lvl="0" algn="ctr">
              <a:buNone/>
            </a:pPr>
            <a:r>
              <a:rPr lang="pl-PL" i="1" dirty="0" smtClean="0">
                <a:solidFill>
                  <a:srgbClr val="FFFF00"/>
                </a:solidFill>
              </a:rPr>
              <a:t>List </a:t>
            </a:r>
            <a:r>
              <a:rPr lang="pl-PL" i="1" dirty="0">
                <a:solidFill>
                  <a:srgbClr val="FFFF00"/>
                </a:solidFill>
              </a:rPr>
              <a:t>do młodszego przyjaciela, który dostał swój pierwszy telefon komórkowy/tablet/komputer z informacjami o tym, jak bezpiecznie z niego korzystać.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Obraz 53" descr="http://sppiekary.szkolna.net/pliki/obraz/1-15127557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4837211" cy="694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GRUDZIEŃ  2017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pl-PL" sz="2800" b="1" dirty="0">
                <a:solidFill>
                  <a:srgbClr val="FFFF00"/>
                </a:solidFill>
              </a:rPr>
              <a:t>POWALCZMY WSPÓLNIE O BEZPIECZEŃSTWO NASZYCH DZIECI !!! 	</a:t>
            </a:r>
            <a:r>
              <a:rPr lang="pl-PL" sz="2800" dirty="0">
                <a:solidFill>
                  <a:srgbClr val="FFFF00"/>
                </a:solidFill>
              </a:rPr>
              <a:t>	 </a:t>
            </a:r>
          </a:p>
          <a:p>
            <a:pPr lvl="0"/>
            <a:r>
              <a:rPr lang="pl-PL" sz="2800" dirty="0">
                <a:solidFill>
                  <a:srgbClr val="FFFF00"/>
                </a:solidFill>
              </a:rPr>
              <a:t>Apel dyrekcji skierowany do rodziców dzieci z naszej szkoły o czynne zaangażowanie się dorosłych w zmianę organizacji niebezpiecznego przejścia dla pieszych na “pętli” w Piekarach, przez które codziennie przechodzą nasi uczniowie. Upowszechnienie informacji dotyczącej “Krajowej Mapy Zagrożeń” znajdującej się na stronie Komendy Wojewódzkiej Policji w Krakowie i zachęta do działania w słusznej sprawie.</a:t>
            </a:r>
          </a:p>
          <a:p>
            <a:pPr>
              <a:buNone/>
            </a:pPr>
            <a:r>
              <a:rPr lang="pl-PL" sz="2800" dirty="0">
                <a:solidFill>
                  <a:srgbClr val="FFFF00"/>
                </a:solidFill>
              </a:rPr>
              <a:t> </a:t>
            </a:r>
          </a:p>
          <a:p>
            <a:r>
              <a:rPr lang="pl-PL" sz="2800" b="1" dirty="0">
                <a:solidFill>
                  <a:srgbClr val="FFFF00"/>
                </a:solidFill>
                <a:hlinkClick r:id="rId2"/>
              </a:rPr>
              <a:t>http://malopolska.policja.gov.pl/pl/content/krajowa-mapa-zagrozen-bezpieczenstwa</a:t>
            </a:r>
            <a:endParaRPr lang="pl-PL" sz="2800" b="1" dirty="0">
              <a:solidFill>
                <a:srgbClr val="FFFF00"/>
              </a:solidFill>
            </a:endParaRPr>
          </a:p>
          <a:p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2960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l-PL" sz="2700" dirty="0" smtClean="0">
                <a:solidFill>
                  <a:schemeClr val="tx1"/>
                </a:solidFill>
              </a:rPr>
              <a:t/>
            </a:r>
            <a:br>
              <a:rPr lang="pl-PL" sz="2700" dirty="0" smtClean="0">
                <a:solidFill>
                  <a:schemeClr val="tx1"/>
                </a:solidFill>
              </a:rPr>
            </a:br>
            <a:r>
              <a:rPr lang="pl-PL" sz="2700" b="1" dirty="0" smtClean="0">
                <a:solidFill>
                  <a:srgbClr val="FFFF00"/>
                </a:solidFill>
              </a:rPr>
              <a:t>DIAGNOZA DOTYCZĄCA BEZPIECZEŃSTWA WYKAZAŁA:</a:t>
            </a:r>
            <a:br>
              <a:rPr lang="pl-PL" sz="2700" b="1" dirty="0" smtClean="0">
                <a:solidFill>
                  <a:srgbClr val="FFFF00"/>
                </a:solidFill>
              </a:rPr>
            </a:br>
            <a:r>
              <a:rPr lang="pl-PL" sz="2700" dirty="0">
                <a:solidFill>
                  <a:srgbClr val="FFFF00"/>
                </a:solidFill>
              </a:rPr>
              <a:t/>
            </a:r>
            <a:br>
              <a:rPr lang="pl-PL" sz="2700" dirty="0">
                <a:solidFill>
                  <a:srgbClr val="FFFF00"/>
                </a:solidFill>
              </a:rPr>
            </a:br>
            <a:r>
              <a:rPr lang="pl-PL" sz="2700" dirty="0" smtClean="0">
                <a:solidFill>
                  <a:srgbClr val="FFFF00"/>
                </a:solidFill>
              </a:rPr>
              <a:t/>
            </a:r>
            <a:br>
              <a:rPr lang="pl-PL" sz="2700" dirty="0" smtClean="0">
                <a:solidFill>
                  <a:srgbClr val="FFFF00"/>
                </a:solidFill>
              </a:rPr>
            </a:br>
            <a:r>
              <a:rPr lang="pl-PL" sz="2700" dirty="0" smtClean="0">
                <a:solidFill>
                  <a:srgbClr val="FFFF00"/>
                </a:solidFill>
              </a:rPr>
              <a:t>Tylko </a:t>
            </a:r>
            <a:r>
              <a:rPr lang="pl-PL" sz="2700" dirty="0">
                <a:solidFill>
                  <a:srgbClr val="FFFF00"/>
                </a:solidFill>
              </a:rPr>
              <a:t>5 uczniów w szkole nie czuje się bezpiecznie lub uważa, że szkoła nie jest </a:t>
            </a:r>
            <a:r>
              <a:rPr lang="pl-PL" sz="2700" dirty="0" smtClean="0">
                <a:solidFill>
                  <a:srgbClr val="FFFF00"/>
                </a:solidFill>
              </a:rPr>
              <a:t>bezpieczna. Rodzice </a:t>
            </a:r>
            <a:r>
              <a:rPr lang="pl-PL" sz="2700" dirty="0">
                <a:solidFill>
                  <a:srgbClr val="FFFF00"/>
                </a:solidFill>
              </a:rPr>
              <a:t>jak i nauczyciele jednomyślnie </a:t>
            </a:r>
            <a:r>
              <a:rPr lang="pl-PL" sz="2700" dirty="0" smtClean="0">
                <a:solidFill>
                  <a:srgbClr val="FFFF00"/>
                </a:solidFill>
              </a:rPr>
              <a:t>stwierdzili, że </a:t>
            </a:r>
            <a:r>
              <a:rPr lang="pl-PL" sz="2700" dirty="0">
                <a:solidFill>
                  <a:srgbClr val="FFFF00"/>
                </a:solidFill>
              </a:rPr>
              <a:t>szkoła jest bezpieczna.</a:t>
            </a:r>
            <a:r>
              <a:rPr lang="pl-PL" dirty="0">
                <a:solidFill>
                  <a:srgbClr val="FFFF00"/>
                </a:solidFill>
              </a:rPr>
              <a:t/>
            </a:r>
            <a:br>
              <a:rPr lang="pl-PL" dirty="0">
                <a:solidFill>
                  <a:srgbClr val="FFFF00"/>
                </a:solidFill>
              </a:rPr>
            </a:br>
            <a:r>
              <a:rPr lang="pl-PL" dirty="0"/>
              <a:t> 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04904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Obraz 54" descr="http://www.sppiekary.szkolna.net/pliki/obraz/min/831eee96170da20e60b5382fb2d4c34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6588224" cy="65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pl-PL" sz="2800" b="1" dirty="0" smtClean="0">
                <a:solidFill>
                  <a:srgbClr val="FFFF00"/>
                </a:solidFill>
              </a:rPr>
              <a:t>11. </a:t>
            </a:r>
            <a:r>
              <a:rPr lang="en-US" sz="2800" b="1" dirty="0" smtClean="0">
                <a:solidFill>
                  <a:srgbClr val="FFFF00"/>
                </a:solidFill>
              </a:rPr>
              <a:t>KAMIZELKI </a:t>
            </a:r>
            <a:r>
              <a:rPr lang="en-US" sz="2800" b="1" dirty="0">
                <a:solidFill>
                  <a:srgbClr val="FFFF00"/>
                </a:solidFill>
              </a:rPr>
              <a:t>ODBLASKOWE OSP	</a:t>
            </a:r>
            <a:r>
              <a:rPr lang="pl-PL" sz="2800" dirty="0">
                <a:solidFill>
                  <a:srgbClr val="FFFF00"/>
                </a:solidFill>
              </a:rPr>
              <a:t/>
            </a:r>
            <a:br>
              <a:rPr lang="pl-PL" sz="2800" dirty="0">
                <a:solidFill>
                  <a:srgbClr val="FFFF00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> </a:t>
            </a:r>
            <a:r>
              <a:rPr lang="pl-PL" sz="2800" dirty="0">
                <a:solidFill>
                  <a:srgbClr val="FFFF00"/>
                </a:solidFill>
              </a:rPr>
              <a:t/>
            </a:r>
            <a:br>
              <a:rPr lang="pl-PL" sz="2800" dirty="0">
                <a:solidFill>
                  <a:srgbClr val="FFFF00"/>
                </a:solidFill>
              </a:rPr>
            </a:br>
            <a:r>
              <a:rPr lang="pl-PL" sz="2800" dirty="0">
                <a:solidFill>
                  <a:srgbClr val="FFFF00"/>
                </a:solidFill>
              </a:rPr>
              <a:t>Podarowanie przez Ochotniczą Straż Pożarną w Piekarach odblaskowych kamizelek dla naszych uczniów i zachęcenie dzieci do ich codziennego noszenia, w celu zwiększenia bezpieczeństwa na drodze.</a:t>
            </a:r>
          </a:p>
        </p:txBody>
      </p:sp>
      <p:pic>
        <p:nvPicPr>
          <p:cNvPr id="57346" name="Obraz 55" descr="http://www.sppiekary.szkolna.net/galleries/556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825552"/>
            <a:ext cx="537659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KAMIZELKI ODBLASKOWE OSP	</a:t>
            </a:r>
            <a:endParaRPr lang="pl-PL" sz="2800" dirty="0"/>
          </a:p>
        </p:txBody>
      </p:sp>
      <p:pic>
        <p:nvPicPr>
          <p:cNvPr id="58370" name="Obraz 56" descr="http://www.sppiekary.szkolna.net/galleries/556/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7068277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3140968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pl-PL" sz="2800" b="1" dirty="0" smtClean="0">
                <a:solidFill>
                  <a:srgbClr val="FFFF00"/>
                </a:solidFill>
              </a:rPr>
              <a:t>12. AKCA </a:t>
            </a:r>
            <a:r>
              <a:rPr lang="pl-PL" sz="2800" b="1" dirty="0">
                <a:solidFill>
                  <a:srgbClr val="FFFF00"/>
                </a:solidFill>
              </a:rPr>
              <a:t>CHARYTATYWNA FUNDACJI “PROMIEŃ NADZIEI” </a:t>
            </a:r>
            <a:r>
              <a:rPr lang="pl-PL" sz="2800" b="1" i="1" dirty="0">
                <a:solidFill>
                  <a:srgbClr val="FFFF00"/>
                </a:solidFill>
              </a:rPr>
              <a:t>ANIOŁY ZE SZKOŁY		</a:t>
            </a:r>
            <a:r>
              <a:rPr lang="pl-PL" sz="2800" dirty="0">
                <a:solidFill>
                  <a:srgbClr val="FFFF00"/>
                </a:solidFill>
              </a:rPr>
              <a:t/>
            </a:r>
            <a:br>
              <a:rPr lang="pl-PL" sz="2800" dirty="0">
                <a:solidFill>
                  <a:srgbClr val="FFFF00"/>
                </a:solidFill>
              </a:rPr>
            </a:br>
            <a:r>
              <a:rPr lang="pl-PL" sz="2800" dirty="0" smtClean="0">
                <a:solidFill>
                  <a:srgbClr val="FFFF00"/>
                </a:solidFill>
              </a:rPr>
              <a:t/>
            </a:r>
            <a:br>
              <a:rPr lang="pl-PL" sz="2800" dirty="0" smtClean="0">
                <a:solidFill>
                  <a:srgbClr val="FFFF00"/>
                </a:solidFill>
              </a:rPr>
            </a:br>
            <a:r>
              <a:rPr lang="pl-PL" sz="2800" dirty="0">
                <a:solidFill>
                  <a:srgbClr val="FFFF00"/>
                </a:solidFill>
              </a:rPr>
              <a:t/>
            </a:r>
            <a:br>
              <a:rPr lang="pl-PL" sz="2800" dirty="0">
                <a:solidFill>
                  <a:srgbClr val="FFFF00"/>
                </a:solidFill>
              </a:rPr>
            </a:br>
            <a:r>
              <a:rPr lang="pl-PL" sz="2800" dirty="0" smtClean="0">
                <a:solidFill>
                  <a:srgbClr val="FFFF00"/>
                </a:solidFill>
              </a:rPr>
              <a:t/>
            </a:r>
            <a:br>
              <a:rPr lang="pl-PL" sz="2800" dirty="0" smtClean="0">
                <a:solidFill>
                  <a:srgbClr val="FFFF00"/>
                </a:solidFill>
              </a:rPr>
            </a:br>
            <a:r>
              <a:rPr lang="pl-PL" sz="2800" dirty="0" smtClean="0">
                <a:solidFill>
                  <a:srgbClr val="FFFF00"/>
                </a:solidFill>
              </a:rPr>
              <a:t/>
            </a:r>
            <a:br>
              <a:rPr lang="pl-PL" sz="2800" dirty="0" smtClean="0">
                <a:solidFill>
                  <a:srgbClr val="FFFF00"/>
                </a:solidFill>
              </a:rPr>
            </a:br>
            <a:r>
              <a:rPr lang="pl-PL" sz="2800" dirty="0">
                <a:solidFill>
                  <a:srgbClr val="FFFF00"/>
                </a:solidFill>
              </a:rPr>
              <a:t/>
            </a:r>
            <a:br>
              <a:rPr lang="pl-PL" sz="2800" dirty="0">
                <a:solidFill>
                  <a:srgbClr val="FFFF00"/>
                </a:solidFill>
              </a:rPr>
            </a:br>
            <a:r>
              <a:rPr lang="pl-PL" sz="2800" dirty="0" smtClean="0">
                <a:solidFill>
                  <a:srgbClr val="FFFF00"/>
                </a:solidFill>
              </a:rPr>
              <a:t/>
            </a:r>
            <a:br>
              <a:rPr lang="pl-PL" sz="2800" dirty="0" smtClean="0">
                <a:solidFill>
                  <a:srgbClr val="FFFF00"/>
                </a:solidFill>
              </a:rPr>
            </a:br>
            <a:r>
              <a:rPr lang="pl-PL" sz="2800" dirty="0" smtClean="0">
                <a:solidFill>
                  <a:srgbClr val="FFFF00"/>
                </a:solidFill>
              </a:rPr>
              <a:t/>
            </a:r>
            <a:br>
              <a:rPr lang="pl-PL" sz="2800" dirty="0" smtClean="0">
                <a:solidFill>
                  <a:srgbClr val="FFFF00"/>
                </a:solidFill>
              </a:rPr>
            </a:br>
            <a:r>
              <a:rPr lang="pl-PL" sz="2800" dirty="0" smtClean="0">
                <a:solidFill>
                  <a:srgbClr val="FFFF00"/>
                </a:solidFill>
              </a:rPr>
              <a:t>Zebrane </a:t>
            </a:r>
            <a:r>
              <a:rPr lang="pl-PL" sz="2800" dirty="0">
                <a:solidFill>
                  <a:srgbClr val="FFFF00"/>
                </a:solidFill>
              </a:rPr>
              <a:t>datki pieniężne zostały przekazane podopiecznym Fundacji m.in. na organizację programu </a:t>
            </a:r>
            <a:r>
              <a:rPr lang="pl-PL" sz="2800" dirty="0" smtClean="0">
                <a:solidFill>
                  <a:srgbClr val="FFFF00"/>
                </a:solidFill>
              </a:rPr>
              <a:t>“</a:t>
            </a:r>
            <a:r>
              <a:rPr lang="pl-PL" sz="2800" dirty="0">
                <a:solidFill>
                  <a:srgbClr val="FFFF00"/>
                </a:solidFill>
              </a:rPr>
              <a:t>Resocjalizacja przez wolontariat”.</a:t>
            </a:r>
            <a:br>
              <a:rPr lang="pl-PL" sz="2800" dirty="0">
                <a:solidFill>
                  <a:srgbClr val="FFFF00"/>
                </a:solidFill>
              </a:rPr>
            </a:br>
            <a:endParaRPr lang="pl-PL" sz="2800" dirty="0">
              <a:solidFill>
                <a:srgbClr val="FFFF00"/>
              </a:solidFill>
            </a:endParaRPr>
          </a:p>
        </p:txBody>
      </p:sp>
      <p:pic>
        <p:nvPicPr>
          <p:cNvPr id="59394" name="Obraz 126" descr="Znalezione obrazy dla zapytania obraz do fundacja promień nadzie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844824"/>
            <a:ext cx="2592288" cy="267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Obraz 57" descr="http://www.sppiekary.szkolna.net/galleries/553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006" y="1196752"/>
            <a:ext cx="8886994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Obraz 58" descr="http://www.sppiekary.szkolna.net/galleries/553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006" y="764704"/>
            <a:ext cx="8886994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STYCZEŃ  2018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pl-PL" dirty="0" smtClean="0">
                <a:solidFill>
                  <a:srgbClr val="FFFF00"/>
                </a:solidFill>
              </a:rPr>
              <a:t>13. </a:t>
            </a:r>
            <a:r>
              <a:rPr lang="en-US" b="1" dirty="0">
                <a:solidFill>
                  <a:srgbClr val="FFFF00"/>
                </a:solidFill>
              </a:rPr>
              <a:t>JAK UNIKAĆ ZAGROŻEŃ ?		</a:t>
            </a:r>
            <a:endParaRPr lang="pl-PL" dirty="0">
              <a:solidFill>
                <a:srgbClr val="FFFF00"/>
              </a:solidFill>
            </a:endParaRPr>
          </a:p>
          <a:p>
            <a:pPr lvl="0" algn="just">
              <a:buNone/>
            </a:pPr>
            <a:r>
              <a:rPr lang="pl-PL" dirty="0" smtClean="0">
                <a:solidFill>
                  <a:srgbClr val="FFFF00"/>
                </a:solidFill>
              </a:rPr>
              <a:t>    W </a:t>
            </a:r>
            <a:r>
              <a:rPr lang="pl-PL" dirty="0">
                <a:solidFill>
                  <a:srgbClr val="FFFF00"/>
                </a:solidFill>
              </a:rPr>
              <a:t>ramach działań profilaktycznych realizowanych przez szkołę odbyło się kolejne spotkanie uczniów z Komendą Powiatową Policji w Krakowie. </a:t>
            </a:r>
          </a:p>
          <a:p>
            <a:pPr lvl="0" algn="just">
              <a:buNone/>
            </a:pPr>
            <a:r>
              <a:rPr lang="pl-PL" dirty="0" smtClean="0">
                <a:solidFill>
                  <a:srgbClr val="FFFF00"/>
                </a:solidFill>
              </a:rPr>
              <a:t>   Tematem </a:t>
            </a:r>
            <a:r>
              <a:rPr lang="pl-PL" dirty="0">
                <a:solidFill>
                  <a:srgbClr val="FFFF00"/>
                </a:solidFill>
              </a:rPr>
              <a:t>spotkania, w którym uczestniczyli uczniowie </a:t>
            </a:r>
            <a:r>
              <a:rPr lang="pl-PL" dirty="0" smtClean="0">
                <a:solidFill>
                  <a:srgbClr val="FFFF00"/>
                </a:solidFill>
              </a:rPr>
              <a:t>klasy </a:t>
            </a:r>
            <a:r>
              <a:rPr lang="pl-PL" dirty="0">
                <a:solidFill>
                  <a:srgbClr val="FFFF00"/>
                </a:solidFill>
              </a:rPr>
              <a:t>czwartej, piątej, szóstej i siódmej było bezpieczeństwo w sieci, cyberprzemoc </a:t>
            </a:r>
            <a:endParaRPr lang="pl-PL" dirty="0" smtClean="0">
              <a:solidFill>
                <a:srgbClr val="FFFF00"/>
              </a:solidFill>
            </a:endParaRPr>
          </a:p>
          <a:p>
            <a:pPr lvl="0" algn="just">
              <a:buNone/>
            </a:pPr>
            <a:r>
              <a:rPr lang="pl-PL" dirty="0">
                <a:solidFill>
                  <a:srgbClr val="FFFF00"/>
                </a:solidFill>
              </a:rPr>
              <a:t> </a:t>
            </a:r>
            <a:r>
              <a:rPr lang="pl-PL" dirty="0" smtClean="0">
                <a:solidFill>
                  <a:srgbClr val="FFFF00"/>
                </a:solidFill>
              </a:rPr>
              <a:t>   i </a:t>
            </a:r>
            <a:r>
              <a:rPr lang="pl-PL" dirty="0">
                <a:solidFill>
                  <a:srgbClr val="FFFF00"/>
                </a:solidFill>
              </a:rPr>
              <a:t>odpowiedzialność nieletnich za popełnione czyny karalne a także konsekwencje stosowania przemocy rówieśniczej w świecie realnym.</a:t>
            </a:r>
          </a:p>
          <a:p>
            <a:pPr algn="just"/>
            <a:endParaRPr lang="pl-PL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Obraz 59" descr="http://www.sppiekary.szkolna.net/galleries/578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724655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Obraz 60" descr="http://www.sppiekary.szkolna.net/galleries/578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820472" cy="528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Obraz 62" descr="http://www.sppiekary.szkolna.net/galleries/578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724655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PRIORYTETY NASZYCH DZIAŁAŃ</a:t>
            </a:r>
            <a:r>
              <a:rPr lang="pl-PL" sz="2800" dirty="0">
                <a:solidFill>
                  <a:srgbClr val="FFFF00"/>
                </a:solidFill>
              </a:rPr>
              <a:t/>
            </a:r>
            <a:br>
              <a:rPr lang="pl-PL" sz="2800" dirty="0">
                <a:solidFill>
                  <a:srgbClr val="FFFF00"/>
                </a:solidFill>
              </a:rPr>
            </a:br>
            <a:endParaRPr lang="pl-PL" sz="2800" dirty="0">
              <a:solidFill>
                <a:srgbClr val="FFFF00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  <a:p>
            <a:pPr lvl="0"/>
            <a:r>
              <a:rPr lang="pl-PL" sz="4000" dirty="0">
                <a:solidFill>
                  <a:srgbClr val="FFFF00"/>
                </a:solidFill>
              </a:rPr>
              <a:t>zapewnienie bezpieczeństwa uczniom oraz pracownikom na terenie szkoły i jej okolicy,</a:t>
            </a:r>
          </a:p>
          <a:p>
            <a:pPr lvl="0"/>
            <a:r>
              <a:rPr lang="pl-PL" sz="4000" dirty="0">
                <a:solidFill>
                  <a:srgbClr val="FFFF00"/>
                </a:solidFill>
              </a:rPr>
              <a:t>zwiększenie poczucia bezpieczeństwa wśród uczniów, rodziców i pracowników szkoły, </a:t>
            </a:r>
          </a:p>
          <a:p>
            <a:endParaRPr lang="pl-PL" sz="2800" dirty="0" smtClean="0"/>
          </a:p>
          <a:p>
            <a:endParaRPr lang="pl-PL" dirty="0"/>
          </a:p>
        </p:txBody>
      </p:sp>
      <p:pic>
        <p:nvPicPr>
          <p:cNvPr id="17410" name="Obraz 2" descr="Znalezione obrazy dla zapytania BEZPIECZEŃSTWO W SZKOLE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08720"/>
            <a:ext cx="6336704" cy="355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sz="3200" b="1" dirty="0" smtClean="0">
                <a:solidFill>
                  <a:srgbClr val="FFFF00"/>
                </a:solidFill>
              </a:rPr>
              <a:t>14. Z </a:t>
            </a:r>
            <a:r>
              <a:rPr lang="pl-PL" sz="3200" b="1" dirty="0">
                <a:solidFill>
                  <a:srgbClr val="FFFF00"/>
                </a:solidFill>
              </a:rPr>
              <a:t>KOLĘDĄ U WYCHOWANKÓW SPECJALNEGO </a:t>
            </a:r>
            <a:r>
              <a:rPr lang="pl-PL" sz="3200" b="1" dirty="0" smtClean="0">
                <a:solidFill>
                  <a:srgbClr val="FFFF00"/>
                </a:solidFill>
              </a:rPr>
              <a:t>OŚRODKA </a:t>
            </a:r>
            <a:r>
              <a:rPr lang="pl-PL" sz="3200" b="1" dirty="0">
                <a:solidFill>
                  <a:srgbClr val="FFFF00"/>
                </a:solidFill>
              </a:rPr>
              <a:t>SZKLNO – WYCHOWAWCZEGO </a:t>
            </a:r>
            <a:endParaRPr lang="pl-PL" sz="3200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pPr lvl="0"/>
            <a:r>
              <a:rPr lang="pl-PL" sz="2800" dirty="0">
                <a:solidFill>
                  <a:srgbClr val="FFFF00"/>
                </a:solidFill>
              </a:rPr>
              <a:t>W ramach działań integracyjnych uczniowie klasy siódmej postanowili wcielić się w rolę kolędników, by sprawić radość chorym dzieciom, niepełnosprawnym intelektualnie. </a:t>
            </a:r>
          </a:p>
          <a:p>
            <a:r>
              <a:rPr lang="pl-PL" sz="2800" dirty="0">
                <a:solidFill>
                  <a:srgbClr val="FFFF00"/>
                </a:solidFill>
              </a:rPr>
              <a:t>Spotkanie integracyjne było dla naszych dzieci niezapomnianą lekcją tolerancji i </a:t>
            </a:r>
            <a:r>
              <a:rPr lang="pl-PL" sz="2800" dirty="0" smtClean="0">
                <a:solidFill>
                  <a:srgbClr val="FFFF00"/>
                </a:solidFill>
              </a:rPr>
              <a:t>życzliwości</a:t>
            </a:r>
            <a:endParaRPr lang="pl-PL" sz="2800" dirty="0">
              <a:solidFill>
                <a:srgbClr val="FFFF00"/>
              </a:solidFill>
            </a:endParaRPr>
          </a:p>
        </p:txBody>
      </p:sp>
      <p:pic>
        <p:nvPicPr>
          <p:cNvPr id="65538" name="Obraz 127" descr="Znalezione obrazy dla zapytania obraz do integrac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12776"/>
            <a:ext cx="30289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Obraz 63" descr="http://www.sppiekary.szkolna.net/galleries/574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844796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Obraz 64" descr="http://www.sppiekary.szkolna.net/galleries/574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604513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Obraz 65" descr="http://www.sppiekary.szkolna.net/galleries/574/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8844796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Obraz 66" descr="http://www.sppiekary.szkolna.net/galleries/574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8748464" cy="524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LUTY  2018</a:t>
            </a:r>
            <a:r>
              <a:rPr lang="pl-PL" sz="2800" dirty="0"/>
              <a:t/>
            </a:r>
            <a:br>
              <a:rPr lang="pl-PL" sz="2800" dirty="0"/>
            </a:b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pl-PL" b="1" dirty="0" smtClean="0">
                <a:solidFill>
                  <a:srgbClr val="FFFF00"/>
                </a:solidFill>
              </a:rPr>
              <a:t>15. </a:t>
            </a:r>
            <a:r>
              <a:rPr lang="en-US" b="1" dirty="0" smtClean="0">
                <a:solidFill>
                  <a:srgbClr val="FFFF00"/>
                </a:solidFill>
              </a:rPr>
              <a:t>ZBIÓRKA </a:t>
            </a:r>
            <a:r>
              <a:rPr lang="en-US" b="1" dirty="0">
                <a:solidFill>
                  <a:srgbClr val="FFFF00"/>
                </a:solidFill>
              </a:rPr>
              <a:t>DARÓW DLA ZWIERZĄT		</a:t>
            </a:r>
            <a:endParaRPr lang="pl-PL" dirty="0">
              <a:solidFill>
                <a:srgbClr val="FFFF00"/>
              </a:solidFill>
            </a:endParaRPr>
          </a:p>
          <a:p>
            <a:pPr algn="ctr"/>
            <a:endParaRPr lang="pl-PL" dirty="0">
              <a:solidFill>
                <a:srgbClr val="FFFF00"/>
              </a:solidFill>
            </a:endParaRPr>
          </a:p>
          <a:p>
            <a:pPr lvl="0" algn="ctr">
              <a:buNone/>
            </a:pPr>
            <a:r>
              <a:rPr lang="pl-PL" dirty="0">
                <a:solidFill>
                  <a:srgbClr val="FFFF00"/>
                </a:solidFill>
              </a:rPr>
              <a:t>Uczniowie naszej szkoły zgromadzili sporą ilość żywności </a:t>
            </a:r>
            <a:r>
              <a:rPr lang="pl-PL" dirty="0" smtClean="0">
                <a:solidFill>
                  <a:srgbClr val="FFFF00"/>
                </a:solidFill>
              </a:rPr>
              <a:t>i </a:t>
            </a:r>
            <a:r>
              <a:rPr lang="pl-PL" dirty="0">
                <a:solidFill>
                  <a:srgbClr val="FFFF00"/>
                </a:solidFill>
              </a:rPr>
              <a:t>innych potrzebnych rzeczy, które ofiarowali w darze czworonogim przyjaciołom ze </a:t>
            </a:r>
            <a:r>
              <a:rPr lang="pl-PL" dirty="0" smtClean="0">
                <a:solidFill>
                  <a:srgbClr val="FFFF00"/>
                </a:solidFill>
              </a:rPr>
              <a:t>schroniska </a:t>
            </a:r>
            <a:r>
              <a:rPr lang="pl-PL" dirty="0">
                <a:solidFill>
                  <a:srgbClr val="FFFF00"/>
                </a:solidFill>
              </a:rPr>
              <a:t>dla bezdomnych zwierząt.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Obraz 67" descr="http://www.sppiekary.szkolna.net/galleries/590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8784299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Obraz 68" descr="http://www.sppiekary.szkolna.net/galleries/590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8656284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Obraz 69" descr="http://www.sppiekary.szkolna.net/galleries/590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8656284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0287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pl-PL" sz="2800" b="1" dirty="0" smtClean="0">
                <a:solidFill>
                  <a:srgbClr val="FFFF00"/>
                </a:solidFill>
              </a:rPr>
              <a:t>16. </a:t>
            </a:r>
            <a:r>
              <a:rPr lang="en-US" sz="2800" b="1" dirty="0" smtClean="0">
                <a:solidFill>
                  <a:srgbClr val="FFFF00"/>
                </a:solidFill>
              </a:rPr>
              <a:t>KONKURS </a:t>
            </a:r>
            <a:r>
              <a:rPr lang="en-US" sz="2800" b="1" dirty="0">
                <a:solidFill>
                  <a:srgbClr val="FFFF00"/>
                </a:solidFill>
              </a:rPr>
              <a:t>“BEZPIECZEŃSTWO POZAROWE”		</a:t>
            </a:r>
            <a:r>
              <a:rPr lang="pl-PL" sz="2800" b="1" dirty="0" smtClean="0">
                <a:solidFill>
                  <a:srgbClr val="FFFF00"/>
                </a:solidFill>
              </a:rPr>
              <a:t/>
            </a:r>
            <a:br>
              <a:rPr lang="pl-PL" sz="2800" b="1" dirty="0" smtClean="0">
                <a:solidFill>
                  <a:srgbClr val="FFFF00"/>
                </a:solidFill>
              </a:rPr>
            </a:br>
            <a:r>
              <a:rPr lang="pl-PL" sz="2800" dirty="0" smtClean="0">
                <a:solidFill>
                  <a:srgbClr val="FFFF00"/>
                </a:solidFill>
              </a:rPr>
              <a:t>Nasi </a:t>
            </a:r>
            <a:r>
              <a:rPr lang="pl-PL" sz="2800" dirty="0">
                <a:solidFill>
                  <a:srgbClr val="FFFF00"/>
                </a:solidFill>
              </a:rPr>
              <a:t>uczniowie bardzo chętnie przyłączyli się do udziału w Konkursie “Bezpieczeństwo pożarowe…” organizowanym przez Senacki Zespół Strażaków </a:t>
            </a:r>
            <a:r>
              <a:rPr lang="pl-PL" sz="2800" dirty="0" smtClean="0">
                <a:solidFill>
                  <a:srgbClr val="FFFF00"/>
                </a:solidFill>
              </a:rPr>
              <a:t>na </a:t>
            </a:r>
            <a:r>
              <a:rPr lang="pl-PL" sz="2800" dirty="0">
                <a:solidFill>
                  <a:srgbClr val="FFFF00"/>
                </a:solidFill>
              </a:rPr>
              <a:t>terenie całego kraju.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73730" name="Obraz 70" descr="http://www.sppiekary.szkolna.net/galleries/586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052242"/>
            <a:ext cx="4824536" cy="361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PRIORYTETY NASZYCH DZIAŁAŃ</a:t>
            </a:r>
            <a:r>
              <a:rPr lang="pl-PL" sz="2800" dirty="0">
                <a:solidFill>
                  <a:srgbClr val="FFFF00"/>
                </a:solidFill>
              </a:rPr>
              <a:t/>
            </a:r>
            <a:br>
              <a:rPr lang="pl-PL" sz="2800" dirty="0">
                <a:solidFill>
                  <a:srgbClr val="FFFF00"/>
                </a:solidFill>
              </a:rPr>
            </a:br>
            <a:endParaRPr lang="pl-PL" sz="2800" dirty="0">
              <a:solidFill>
                <a:srgbClr val="FFFF00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pl-PL" sz="3000" dirty="0">
                <a:solidFill>
                  <a:srgbClr val="FFFF00"/>
                </a:solidFill>
              </a:rPr>
              <a:t>podniesienie poziomu wiedzy uczniów, rodziców i nauczycieli na temat bezpieczeństwa na terenie szkoły i poza nią,</a:t>
            </a:r>
          </a:p>
          <a:p>
            <a:pPr lvl="0"/>
            <a:r>
              <a:rPr lang="pl-PL" sz="3000" dirty="0">
                <a:solidFill>
                  <a:srgbClr val="FFFF00"/>
                </a:solidFill>
              </a:rPr>
              <a:t>działania profilaktyczne dotyczące zagrożeń współczesnej cywilizacji,</a:t>
            </a:r>
          </a:p>
          <a:p>
            <a:pPr lvl="0"/>
            <a:r>
              <a:rPr lang="pl-PL" sz="3000" dirty="0">
                <a:solidFill>
                  <a:srgbClr val="FFFF00"/>
                </a:solidFill>
              </a:rPr>
              <a:t>rozwijanie umiejętności społecznych </a:t>
            </a:r>
            <a:endParaRPr lang="pl-PL" sz="3000" dirty="0" smtClean="0">
              <a:solidFill>
                <a:srgbClr val="FFFF00"/>
              </a:solidFill>
            </a:endParaRPr>
          </a:p>
          <a:p>
            <a:pPr lvl="0">
              <a:buNone/>
            </a:pPr>
            <a:r>
              <a:rPr lang="pl-PL" sz="3000" dirty="0">
                <a:solidFill>
                  <a:srgbClr val="FFFF00"/>
                </a:solidFill>
              </a:rPr>
              <a:t> </a:t>
            </a:r>
            <a:r>
              <a:rPr lang="pl-PL" sz="3000" dirty="0" smtClean="0">
                <a:solidFill>
                  <a:srgbClr val="FFFF00"/>
                </a:solidFill>
              </a:rPr>
              <a:t>   i </a:t>
            </a:r>
            <a:r>
              <a:rPr lang="pl-PL" sz="3000" dirty="0">
                <a:solidFill>
                  <a:srgbClr val="FFFF00"/>
                </a:solidFill>
              </a:rPr>
              <a:t>emocjonalnych uczniów, promowanie dobrych wzorców zachowań, </a:t>
            </a:r>
          </a:p>
          <a:p>
            <a:pPr lvl="0"/>
            <a:r>
              <a:rPr lang="pl-PL" sz="3000" dirty="0">
                <a:solidFill>
                  <a:srgbClr val="FFFF00"/>
                </a:solidFill>
              </a:rPr>
              <a:t>wskazywanie na możliwości twórczego i aktywnego spędzania wolnego czasu,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Obraz 71" descr="http://www.sppiekary.szkolna.net/galleries/586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124395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Obraz 73" descr="http://www.sppiekary.szkolna.net/galleries/586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16416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Obraz 74" descr="http://www.sppiekary.szkolna.net/galleries/586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412427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sz="3600" b="1" dirty="0" smtClean="0">
                <a:solidFill>
                  <a:srgbClr val="FFFF00"/>
                </a:solidFill>
              </a:rPr>
              <a:t>        </a:t>
            </a:r>
            <a:br>
              <a:rPr lang="pl-PL" sz="3600" b="1" dirty="0" smtClean="0">
                <a:solidFill>
                  <a:srgbClr val="FFFF00"/>
                </a:solidFill>
              </a:rPr>
            </a:br>
            <a:r>
              <a:rPr lang="pl-PL" sz="3600" b="1" dirty="0" smtClean="0">
                <a:solidFill>
                  <a:srgbClr val="FFFF00"/>
                </a:solidFill>
              </a:rPr>
              <a:t/>
            </a:r>
            <a:br>
              <a:rPr lang="pl-PL" sz="3600" b="1" dirty="0" smtClean="0">
                <a:solidFill>
                  <a:srgbClr val="FFFF00"/>
                </a:solidFill>
              </a:rPr>
            </a:br>
            <a:r>
              <a:rPr lang="pl-PL" sz="3600" b="1" dirty="0" smtClean="0">
                <a:solidFill>
                  <a:srgbClr val="FFFF00"/>
                </a:solidFill>
              </a:rPr>
              <a:t>         17. </a:t>
            </a:r>
            <a:r>
              <a:rPr lang="en-US" sz="3600" b="1" dirty="0" smtClean="0">
                <a:solidFill>
                  <a:srgbClr val="FFFF00"/>
                </a:solidFill>
              </a:rPr>
              <a:t>DZIEŃ BEZPIECZNEGO INTERNETU</a:t>
            </a:r>
            <a:r>
              <a:rPr lang="en-US" b="1" dirty="0" smtClean="0"/>
              <a:t>		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1026" name="Obraz 128" descr="Znalezione obrazy dla zapytania dzień bezpiecznego internetu obraz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641497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sz="3600" b="1" dirty="0" smtClean="0">
                <a:solidFill>
                  <a:srgbClr val="FFFF00"/>
                </a:solidFill>
              </a:rPr>
              <a:t>        </a:t>
            </a:r>
            <a:br>
              <a:rPr lang="pl-PL" sz="3600" b="1" dirty="0" smtClean="0">
                <a:solidFill>
                  <a:srgbClr val="FFFF00"/>
                </a:solidFill>
              </a:rPr>
            </a:br>
            <a:r>
              <a:rPr lang="pl-PL" sz="3600" b="1" dirty="0" smtClean="0">
                <a:solidFill>
                  <a:srgbClr val="FFFF00"/>
                </a:solidFill>
              </a:rPr>
              <a:t/>
            </a:r>
            <a:br>
              <a:rPr lang="pl-PL" sz="3600" b="1" dirty="0" smtClean="0">
                <a:solidFill>
                  <a:srgbClr val="FFFF00"/>
                </a:solidFill>
              </a:rPr>
            </a:br>
            <a:r>
              <a:rPr lang="pl-PL" sz="3600" b="1" dirty="0" smtClean="0">
                <a:solidFill>
                  <a:srgbClr val="FFFF00"/>
                </a:solidFill>
              </a:rPr>
              <a:t>         </a:t>
            </a:r>
            <a:r>
              <a:rPr lang="en-US" sz="3600" b="1" dirty="0" smtClean="0">
                <a:solidFill>
                  <a:srgbClr val="FFFF00"/>
                </a:solidFill>
              </a:rPr>
              <a:t>DZIEŃ BEZPIECZNEGO INTERNETU</a:t>
            </a:r>
            <a:r>
              <a:rPr lang="en-US" b="1" dirty="0" smtClean="0"/>
              <a:t>		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ctr"/>
            <a:r>
              <a:rPr lang="pl-PL" dirty="0" smtClean="0">
                <a:solidFill>
                  <a:srgbClr val="FFFF00"/>
                </a:solidFill>
              </a:rPr>
              <a:t>Tegoroczna akcja przebiegała pod hasłem: “Tworzymy kulturę szacunku w sieci”</a:t>
            </a:r>
          </a:p>
          <a:p>
            <a:pPr lvl="0" algn="ctr"/>
            <a:endParaRPr lang="pl-PL" dirty="0" smtClean="0">
              <a:solidFill>
                <a:srgbClr val="FFFF00"/>
              </a:solidFill>
            </a:endParaRPr>
          </a:p>
          <a:p>
            <a:pPr lvl="0" algn="ctr"/>
            <a:r>
              <a:rPr lang="pl-PL" dirty="0" smtClean="0">
                <a:solidFill>
                  <a:srgbClr val="FFFF00"/>
                </a:solidFill>
              </a:rPr>
              <a:t>Uczniowie poznawali zasady, jak w sposób kulturalny I bezpieczny poruszać się w sieci, szanować poglądy drugiego człowieka, </a:t>
            </a:r>
          </a:p>
          <a:p>
            <a:pPr lvl="0"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    a jednocześnie jak przeciwstawiać się niewłaściwemu zachowaniu innych uczestników w </a:t>
            </a:r>
            <a:r>
              <a:rPr lang="pl-PL" dirty="0" err="1" smtClean="0">
                <a:solidFill>
                  <a:srgbClr val="FFFF00"/>
                </a:solidFill>
              </a:rPr>
              <a:t>internecie</a:t>
            </a:r>
            <a:r>
              <a:rPr lang="pl-PL" dirty="0" smtClean="0">
                <a:solidFill>
                  <a:srgbClr val="FFFF00"/>
                </a:solidFill>
              </a:rPr>
              <a:t>.</a:t>
            </a:r>
          </a:p>
          <a:p>
            <a:endParaRPr lang="pl-PL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az 75" descr="http://www.sppiekary.szkolna.net/galleries/596/dbi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12427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az 76" descr="http://www.sppiekary.szkolna.net/galleries/596/dbi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388424" cy="629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az 77" descr="http://www.sppiekary.szkolna.net/galleries/596/dbi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00459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MARZEC  2018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b="1" dirty="0" smtClean="0">
                <a:solidFill>
                  <a:srgbClr val="FFFF00"/>
                </a:solidFill>
              </a:rPr>
              <a:t>18. </a:t>
            </a:r>
            <a:r>
              <a:rPr lang="en-US" b="1" dirty="0" smtClean="0">
                <a:solidFill>
                  <a:srgbClr val="FFFF00"/>
                </a:solidFill>
              </a:rPr>
              <a:t>AKCJA </a:t>
            </a:r>
            <a:endParaRPr lang="pl-PL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“AKADEMIA BEZPIECZNEGO PUCHATKA</a:t>
            </a:r>
            <a:r>
              <a:rPr lang="en-US" b="1" dirty="0" smtClean="0"/>
              <a:t>”</a:t>
            </a:r>
            <a:endParaRPr lang="pl-PL" dirty="0"/>
          </a:p>
        </p:txBody>
      </p:sp>
      <p:pic>
        <p:nvPicPr>
          <p:cNvPr id="5122" name="Obraz 129" descr="http://www.sppiekary.szkolna.net/pliki/obraz/11-15178408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780928"/>
            <a:ext cx="2915816" cy="380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MARZEC  2018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algn="ctr"/>
            <a:r>
              <a:rPr lang="pl-PL" dirty="0" smtClean="0">
                <a:solidFill>
                  <a:srgbClr val="FFFF00"/>
                </a:solidFill>
              </a:rPr>
              <a:t>Klasa pierwsza dołączyła do programu edukacyjnego mającego na celu naukę dzieci bezpieczeństwa na drodze, w szkole, w domu i w czasie zabawy.</a:t>
            </a:r>
          </a:p>
          <a:p>
            <a:pPr lvl="0" algn="ctr"/>
            <a:r>
              <a:rPr lang="pl-PL" dirty="0" smtClean="0">
                <a:solidFill>
                  <a:srgbClr val="FFFF00"/>
                </a:solidFill>
              </a:rPr>
              <a:t>Uczniowie pod kierunkiem nauczyciela, w oparciu o materiały edukacyjne otrzymane od organizatorów zgłębiali </a:t>
            </a:r>
            <a:r>
              <a:rPr lang="pl-PL" dirty="0" err="1" smtClean="0">
                <a:solidFill>
                  <a:srgbClr val="FFFF00"/>
                </a:solidFill>
              </a:rPr>
              <a:t>wiedzię</a:t>
            </a:r>
            <a:r>
              <a:rPr lang="pl-PL" dirty="0" smtClean="0">
                <a:solidFill>
                  <a:srgbClr val="FFFF00"/>
                </a:solidFill>
              </a:rPr>
              <a:t> i ćwiczyli zdobyte umiejętności.</a:t>
            </a:r>
          </a:p>
          <a:p>
            <a:pPr lvl="0" algn="ctr"/>
            <a:r>
              <a:rPr lang="pl-PL" dirty="0" smtClean="0">
                <a:solidFill>
                  <a:srgbClr val="FFFF00"/>
                </a:solidFill>
              </a:rPr>
              <a:t>Po solidnym przygotowaniu dzieci z łatwością przystąpiły do Ogólnopolskiego Testu Bezpieczeństwa, który stanowił podsumowanie zajęć Akademii Bezpiecznego Puchatka.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LISTOPAD  2017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sz="2800" dirty="0" smtClean="0">
                <a:solidFill>
                  <a:srgbClr val="FFFF00"/>
                </a:solidFill>
              </a:rPr>
              <a:t>1.</a:t>
            </a:r>
          </a:p>
          <a:p>
            <a:pPr>
              <a:buNone/>
            </a:pPr>
            <a:endParaRPr lang="pl-PL" sz="2800" dirty="0">
              <a:solidFill>
                <a:srgbClr val="FFFF00"/>
              </a:solidFill>
            </a:endParaRPr>
          </a:p>
          <a:p>
            <a:pPr>
              <a:buNone/>
            </a:pPr>
            <a:endParaRPr lang="pl-PL" sz="28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  <a:p>
            <a:pPr lvl="0">
              <a:buNone/>
            </a:pPr>
            <a:endParaRPr lang="pl-PL" sz="2800" dirty="0" smtClean="0">
              <a:solidFill>
                <a:srgbClr val="FFFF00"/>
              </a:solidFill>
            </a:endParaRPr>
          </a:p>
          <a:p>
            <a:pPr lvl="0">
              <a:buNone/>
            </a:pPr>
            <a:r>
              <a:rPr lang="pl-PL" sz="2800" dirty="0" smtClean="0">
                <a:solidFill>
                  <a:srgbClr val="FFFF00"/>
                </a:solidFill>
              </a:rPr>
              <a:t>2. Nawiązanie </a:t>
            </a:r>
            <a:r>
              <a:rPr lang="pl-PL" sz="2800" dirty="0">
                <a:solidFill>
                  <a:srgbClr val="FFFF00"/>
                </a:solidFill>
              </a:rPr>
              <a:t>współpracy z Komendą Powiatową Policji w Krakowie, złożenie wniosku o przyznanie Certyfikatu S</a:t>
            </a:r>
            <a:r>
              <a:rPr lang="pl-PL" sz="2800" i="1" dirty="0">
                <a:solidFill>
                  <a:srgbClr val="FFFF00"/>
                </a:solidFill>
              </a:rPr>
              <a:t>zkoła Promująca Bezpieczeństwo”</a:t>
            </a:r>
            <a:endParaRPr lang="pl-PL" sz="2800" dirty="0">
              <a:solidFill>
                <a:srgbClr val="FFFF00"/>
              </a:solidFill>
            </a:endParaRPr>
          </a:p>
          <a:p>
            <a:pPr>
              <a:buNone/>
            </a:pPr>
            <a:endParaRPr lang="pl-PL" dirty="0"/>
          </a:p>
        </p:txBody>
      </p:sp>
      <p:pic>
        <p:nvPicPr>
          <p:cNvPr id="18434" name="Obraz 124" descr="http://kpp-krakow.policja.gov.pl/sites/default/files/users/user687/zpb_baner_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6519664" cy="245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AKCJA “AKADEMIA BEZPIECZNEGO PUCHATKA”</a:t>
            </a:r>
            <a:endParaRPr lang="pl-PL" sz="2800" dirty="0">
              <a:solidFill>
                <a:srgbClr val="FFFF00"/>
              </a:solidFill>
            </a:endParaRPr>
          </a:p>
        </p:txBody>
      </p:sp>
      <p:pic>
        <p:nvPicPr>
          <p:cNvPr id="6146" name="Obraz 78" descr="http://sppiekary.szkolna.net/pliki/obraz/zdjecie0070-15203172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5916149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sz="3600" b="1" dirty="0" smtClean="0">
                <a:solidFill>
                  <a:srgbClr val="FFFF00"/>
                </a:solidFill>
              </a:rPr>
              <a:t>19. </a:t>
            </a:r>
            <a:r>
              <a:rPr lang="en-US" sz="3600" b="1" dirty="0" smtClean="0">
                <a:solidFill>
                  <a:srgbClr val="FFFF00"/>
                </a:solidFill>
              </a:rPr>
              <a:t>WIZYTA NA FESTIWALU ZAWODÓW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pl-PL" dirty="0" smtClean="0">
                <a:solidFill>
                  <a:srgbClr val="FFFF00"/>
                </a:solidFill>
              </a:rPr>
              <a:t>Uczniowie klasy siódmej wzięli udział w organizowanym już po raz szósty przez samorząd Województwa Małopolskiego Festiwalu Zawodów</a:t>
            </a:r>
          </a:p>
          <a:p>
            <a:pPr lvl="0" algn="ctr"/>
            <a:endParaRPr lang="pl-PL" dirty="0" smtClean="0">
              <a:solidFill>
                <a:srgbClr val="FFFF00"/>
              </a:solidFill>
            </a:endParaRPr>
          </a:p>
          <a:p>
            <a:pPr lvl="0" algn="ctr"/>
            <a:r>
              <a:rPr lang="pl-PL" dirty="0" smtClean="0">
                <a:solidFill>
                  <a:srgbClr val="FFFF00"/>
                </a:solidFill>
              </a:rPr>
              <a:t>Celem wizyty było przybliżenie uczniom różnorodnych obszarów dotyczących wyboru przez nich w przyszłości ścieżki zawodowej.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WIZYTA NA FESTIWALU ZAWODÓW</a:t>
            </a:r>
            <a:endParaRPr lang="pl-PL" dirty="0"/>
          </a:p>
        </p:txBody>
      </p:sp>
      <p:pic>
        <p:nvPicPr>
          <p:cNvPr id="7170" name="Obraz 80" descr="http://www.sppiekary.szkolna.net/galleries/642/f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204" y="1340768"/>
            <a:ext cx="8844796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az 81" descr="http://www.sppiekary.szkolna.net/galleries/642/f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4001616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az 82" descr="http://www.sppiekary.szkolna.net/galleries/642/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62" y="836712"/>
            <a:ext cx="896493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raz 83" descr="http://www.sppiekary.szkolna.net/galleries/642/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724655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KWIECIEŃ  2018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pl-PL" b="1" dirty="0" smtClean="0">
                <a:solidFill>
                  <a:srgbClr val="FFFF00"/>
                </a:solidFill>
              </a:rPr>
              <a:t>20. </a:t>
            </a:r>
            <a:r>
              <a:rPr lang="en-US" b="1" dirty="0" smtClean="0">
                <a:solidFill>
                  <a:srgbClr val="FFFF00"/>
                </a:solidFill>
              </a:rPr>
              <a:t>WALCZYMY ZE SMOGIEM</a:t>
            </a:r>
            <a:endParaRPr lang="pl-PL" dirty="0" smtClean="0">
              <a:solidFill>
                <a:srgbClr val="FFFF00"/>
              </a:solidFill>
            </a:endParaRPr>
          </a:p>
          <a:p>
            <a:endParaRPr lang="pl-PL" dirty="0"/>
          </a:p>
        </p:txBody>
      </p:sp>
      <p:pic>
        <p:nvPicPr>
          <p:cNvPr id="11266" name="Obraz 130" descr="Znalezione obrazy dla zapytania obraz do sm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76872"/>
            <a:ext cx="5924927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WALCZYMY ZE SMOGIEM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pl-PL" dirty="0" smtClean="0">
                <a:solidFill>
                  <a:srgbClr val="FFFF00"/>
                </a:solidFill>
              </a:rPr>
              <a:t>Nasza szkoła dołączyła do pilotażowego projektu Edukacyjna Sieć </a:t>
            </a:r>
            <a:r>
              <a:rPr lang="pl-PL" dirty="0" err="1" smtClean="0">
                <a:solidFill>
                  <a:srgbClr val="FFFF00"/>
                </a:solidFill>
              </a:rPr>
              <a:t>Antysmogowa</a:t>
            </a:r>
            <a:r>
              <a:rPr lang="pl-PL" dirty="0" smtClean="0">
                <a:solidFill>
                  <a:srgbClr val="FFFF00"/>
                </a:solidFill>
              </a:rPr>
              <a:t> (ESA) realizowanego przez Państwowy Instytut Badawczy – NASK z siedzibą w Warszawie</a:t>
            </a:r>
          </a:p>
          <a:p>
            <a:pPr lvl="0"/>
            <a:r>
              <a:rPr lang="pl-PL" dirty="0" smtClean="0">
                <a:solidFill>
                  <a:srgbClr val="FFFF00"/>
                </a:solidFill>
              </a:rPr>
              <a:t>Celem programu jest propagowanie wiedzy na temat znaczenia czystego powietrza dla zdrowia i wpływu codziennych działań na jego jakość.</a:t>
            </a:r>
          </a:p>
          <a:p>
            <a:pPr lvl="0"/>
            <a:r>
              <a:rPr lang="pl-PL" dirty="0" smtClean="0">
                <a:solidFill>
                  <a:srgbClr val="FFFF00"/>
                </a:solidFill>
              </a:rPr>
              <a:t>Mieszkańcy Piekar mogą teraz śledzić jakość powietrza na zamontowanym na budynku szkolnym czujniku powietrza i ekranie pokazującym stężenie pyłu PM2,5 oraz PM10, wilgotność, ciśnienie oraz temperaturę.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az 84" descr="http://sppiekary.szkolna.net/pliki/obraz/1-1522183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457715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85" descr="http://sppiekary.szkolna.net/pliki/obraz/2-15221834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6347"/>
            <a:ext cx="4968552" cy="669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467544" y="5013176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pl-PL" sz="2800" b="1" dirty="0">
                <a:solidFill>
                  <a:srgbClr val="FFFF00"/>
                </a:solidFill>
              </a:rPr>
              <a:t>Sprawozdanie z realizacji zadań konkursowych “</a:t>
            </a:r>
            <a:r>
              <a:rPr lang="pl-PL" sz="2800" b="1" i="1" dirty="0">
                <a:solidFill>
                  <a:srgbClr val="FFFF00"/>
                </a:solidFill>
              </a:rPr>
              <a:t>Odblaskowa szkoła”</a:t>
            </a:r>
            <a:r>
              <a:rPr lang="pl-PL" sz="2800" dirty="0">
                <a:solidFill>
                  <a:srgbClr val="FFFF00"/>
                </a:solidFill>
              </a:rPr>
              <a:t/>
            </a:r>
            <a:br>
              <a:rPr lang="pl-PL" sz="2800" dirty="0">
                <a:solidFill>
                  <a:srgbClr val="FFFF00"/>
                </a:solidFill>
              </a:rPr>
            </a:br>
            <a:endParaRPr lang="pl-PL" sz="2800" dirty="0">
              <a:solidFill>
                <a:srgbClr val="FFFF00"/>
              </a:solidFill>
            </a:endParaRPr>
          </a:p>
        </p:txBody>
      </p:sp>
      <p:sp>
        <p:nvSpPr>
          <p:cNvPr id="7" name="Symbol zastępczy obrazu 4"/>
          <p:cNvSpPr txBox="1">
            <a:spLocks/>
          </p:cNvSpPr>
          <p:nvPr/>
        </p:nvSpPr>
        <p:spPr>
          <a:xfrm>
            <a:off x="1763688" y="620688"/>
            <a:ext cx="5486400" cy="4114800"/>
          </a:xfrm>
          <a:prstGeom prst="rect">
            <a:avLst/>
          </a:prstGeom>
        </p:spPr>
      </p:sp>
      <p:pic>
        <p:nvPicPr>
          <p:cNvPr id="19459" name="Obraz 123" descr="Znalezione obrazy dla zapytania obraz współpra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19822"/>
            <a:ext cx="6015608" cy="452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braz 86" descr="http://sppiekary.szkolna.net/pliki/obraz/3-15221834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406226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sz="3600" b="1" dirty="0" smtClean="0">
                <a:solidFill>
                  <a:srgbClr val="FFFF00"/>
                </a:solidFill>
              </a:rPr>
              <a:t>21. AKCJA CHARYTATYWNA FUNDACJI “PROMIEŃ NADZIEI”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 smtClean="0">
                <a:solidFill>
                  <a:srgbClr val="FFFF00"/>
                </a:solidFill>
              </a:rPr>
              <a:t>Uczniowie kwestowali przy Bazylice św. Franciszka z Asyżu, zbierając fundusze na zakup sprzętu rehabilitacyjnego dla podopiecznych fundacji – osób niepełnosprawnych.</a:t>
            </a:r>
          </a:p>
          <a:p>
            <a:endParaRPr lang="pl-PL" dirty="0"/>
          </a:p>
        </p:txBody>
      </p:sp>
      <p:pic>
        <p:nvPicPr>
          <p:cNvPr id="15362" name="Obraz 131" descr="Znalezione obrazy dla zapytania obraz do fundacja promień nadzie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76672"/>
            <a:ext cx="1115616" cy="115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Obraz 132" descr="Znalezione obrazy dla zapytania obraz sprzet dla niepełnosprawny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9827" y="3068960"/>
            <a:ext cx="5304173" cy="356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braz 87" descr="http://www.sppiekary.szkolna.net/galleries/667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8640"/>
            <a:ext cx="4011613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az 88" descr="http://www.sppiekary.szkolna.net/galleries/667/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8748464" cy="493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pl-PL" sz="3200" b="1" dirty="0" smtClean="0">
                <a:solidFill>
                  <a:srgbClr val="FFFF00"/>
                </a:solidFill>
              </a:rPr>
              <a:t>22. OGLNOPOLSKI SPOŁECZNO-EDUKACYJNY PROGRAM “KOMPAS”</a:t>
            </a:r>
            <a:r>
              <a:rPr lang="pl-PL" sz="3200" dirty="0" smtClean="0">
                <a:solidFill>
                  <a:srgbClr val="FFFF00"/>
                </a:solidFill>
              </a:rPr>
              <a:t/>
            </a:r>
            <a:br>
              <a:rPr lang="pl-PL" sz="3200" dirty="0" smtClean="0">
                <a:solidFill>
                  <a:srgbClr val="FFFF00"/>
                </a:solidFill>
              </a:rPr>
            </a:br>
            <a:endParaRPr lang="pl-PL" sz="3200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    </a:t>
            </a:r>
            <a:r>
              <a:rPr lang="pl-PL" dirty="0" smtClean="0">
                <a:solidFill>
                  <a:srgbClr val="FFFF00"/>
                </a:solidFill>
              </a:rPr>
              <a:t>Uczniowie wzięli udział w trzech tematycznych warsztatach profilaktyczno-edukacyjnych: </a:t>
            </a:r>
            <a:endParaRPr lang="pl-PL" sz="2800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“</a:t>
            </a:r>
            <a:r>
              <a:rPr lang="en-US" dirty="0" err="1" smtClean="0">
                <a:solidFill>
                  <a:srgbClr val="FFFF00"/>
                </a:solidFill>
              </a:rPr>
              <a:t>Kreatywny</a:t>
            </a:r>
            <a:r>
              <a:rPr lang="en-US" dirty="0" smtClean="0">
                <a:solidFill>
                  <a:srgbClr val="FFFF00"/>
                </a:solidFill>
              </a:rPr>
              <a:t> WF” </a:t>
            </a:r>
            <a:endParaRPr lang="pl-PL" sz="2400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“</a:t>
            </a:r>
            <a:r>
              <a:rPr lang="en-US" dirty="0" err="1" smtClean="0">
                <a:solidFill>
                  <a:srgbClr val="FFFF00"/>
                </a:solidFill>
              </a:rPr>
              <a:t>Mnemotechniki</a:t>
            </a:r>
            <a:r>
              <a:rPr lang="en-US" dirty="0" smtClean="0">
                <a:solidFill>
                  <a:srgbClr val="FFFF00"/>
                </a:solidFill>
              </a:rPr>
              <a:t>”</a:t>
            </a:r>
            <a:endParaRPr lang="pl-PL" sz="2400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“</a:t>
            </a:r>
            <a:r>
              <a:rPr lang="en-US" dirty="0" err="1" smtClean="0">
                <a:solidFill>
                  <a:srgbClr val="FFFF00"/>
                </a:solidFill>
              </a:rPr>
              <a:t>Mapy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myśli</a:t>
            </a:r>
            <a:r>
              <a:rPr lang="en-US" dirty="0" smtClean="0">
                <a:solidFill>
                  <a:srgbClr val="FFFF00"/>
                </a:solidFill>
              </a:rPr>
              <a:t>”.</a:t>
            </a:r>
            <a:endParaRPr lang="pl-PL" sz="2400" dirty="0" smtClean="0">
              <a:solidFill>
                <a:srgbClr val="FFFF00"/>
              </a:solidFill>
            </a:endParaRPr>
          </a:p>
          <a:p>
            <a:endParaRPr lang="pl-PL" dirty="0"/>
          </a:p>
        </p:txBody>
      </p:sp>
      <p:pic>
        <p:nvPicPr>
          <p:cNvPr id="18434" name="Obraz 133" descr="Znalezione obrazy dla zapytania obraz do fundacja promień nadzie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692696"/>
            <a:ext cx="18478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Obraz 89" descr="http://www.sppiekary.szkolna.net/galleries/662/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02096"/>
            <a:ext cx="3800196" cy="675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Obraz 90" descr="http://www.sppiekary.szkolna.net/galleries/662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02096"/>
            <a:ext cx="3800196" cy="675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az 91" descr="http://www.sppiekary.szkolna.net/galleries/662/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676456" cy="489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Obraz 92" descr="http://www.sppiekary.szkolna.net/galleries/662/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46112"/>
            <a:ext cx="3719187" cy="661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pl-PL" sz="3600" b="1" dirty="0" smtClean="0">
                <a:solidFill>
                  <a:srgbClr val="FFFF00"/>
                </a:solidFill>
              </a:rPr>
              <a:t>23. Konkurs plastyczny </a:t>
            </a:r>
            <a:br>
              <a:rPr lang="pl-PL" sz="3600" b="1" dirty="0" smtClean="0">
                <a:solidFill>
                  <a:srgbClr val="FFFF00"/>
                </a:solidFill>
              </a:rPr>
            </a:br>
            <a:r>
              <a:rPr lang="pl-PL" sz="3600" b="1" dirty="0" smtClean="0">
                <a:solidFill>
                  <a:srgbClr val="FFFF00"/>
                </a:solidFill>
              </a:rPr>
              <a:t>Klubu Kultury </a:t>
            </a:r>
            <a:r>
              <a:rPr lang="pl-PL" sz="3600" b="1" dirty="0" err="1" smtClean="0">
                <a:solidFill>
                  <a:srgbClr val="FFFF00"/>
                </a:solidFill>
              </a:rPr>
              <a:t>Przegorzały</a:t>
            </a:r>
            <a:r>
              <a:rPr lang="pl-PL" sz="3600" b="1" dirty="0" smtClean="0">
                <a:solidFill>
                  <a:srgbClr val="FFFF00"/>
                </a:solidFill>
              </a:rPr>
              <a:t> </a:t>
            </a:r>
            <a:br>
              <a:rPr lang="pl-PL" sz="3600" b="1" dirty="0" smtClean="0">
                <a:solidFill>
                  <a:srgbClr val="FFFF00"/>
                </a:solidFill>
              </a:rPr>
            </a:br>
            <a:r>
              <a:rPr lang="pl-PL" sz="3600" b="1" dirty="0" smtClean="0">
                <a:solidFill>
                  <a:srgbClr val="FFFF00"/>
                </a:solidFill>
              </a:rPr>
              <a:t>            “Rowerem przez świat”</a:t>
            </a:r>
            <a:r>
              <a:rPr lang="pl-PL" b="1" dirty="0" smtClean="0"/>
              <a:t>		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sz="2800" i="1" dirty="0" smtClean="0">
                <a:solidFill>
                  <a:srgbClr val="FFFF00"/>
                </a:solidFill>
              </a:rPr>
              <a:t>Uczniowie wykonali prace plastyczne płaskie, których inspiracją był rower w przestrzeni miejskiej, w dowolnym miejscu na świecie.</a:t>
            </a:r>
          </a:p>
          <a:p>
            <a:endParaRPr lang="pl-PL" dirty="0"/>
          </a:p>
        </p:txBody>
      </p:sp>
      <p:pic>
        <p:nvPicPr>
          <p:cNvPr id="23554" name="Obraz 95" descr="http://sppiekary.szkolna.net/pliki/obraz/klubbeztla-15264952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432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Obraz 93" descr="http://sppiekary.szkolna.net/pliki/obraz/1-1523985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924944"/>
            <a:ext cx="5244075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Obraz 21" descr="http://sppiekary.szkolna.net/pliki/obraz/slajd2-1510165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77686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Obraz 94" descr="http://sppiekary.szkolna.net/pliki/obraz/2-1523985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44408" cy="618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pl-PL" sz="3600" b="1" dirty="0" smtClean="0">
                <a:solidFill>
                  <a:srgbClr val="FF0000"/>
                </a:solidFill>
              </a:rPr>
              <a:t>24. PIERWSZE SPOTKANIE PARTNERÓW PROGRAMU </a:t>
            </a:r>
            <a:br>
              <a:rPr lang="pl-PL" sz="3600" b="1" dirty="0" smtClean="0">
                <a:solidFill>
                  <a:srgbClr val="FF0000"/>
                </a:solidFill>
              </a:rPr>
            </a:br>
            <a:r>
              <a:rPr lang="pl-PL" sz="3600" b="1" dirty="0" smtClean="0">
                <a:solidFill>
                  <a:srgbClr val="FF0000"/>
                </a:solidFill>
              </a:rPr>
              <a:t>“</a:t>
            </a:r>
            <a:r>
              <a:rPr lang="pl-PL" sz="3600" b="1" i="1" dirty="0" smtClean="0">
                <a:solidFill>
                  <a:srgbClr val="FF0000"/>
                </a:solidFill>
              </a:rPr>
              <a:t>SZKOŁA PROMUJACA BEZPIECZEŃSTWO”</a:t>
            </a:r>
            <a:r>
              <a:rPr lang="pl-PL" b="1" i="1" dirty="0" smtClean="0">
                <a:solidFill>
                  <a:srgbClr val="FF0000"/>
                </a:solidFill>
              </a:rPr>
              <a:t>		</a:t>
            </a:r>
            <a:r>
              <a:rPr lang="pl-PL" dirty="0" smtClean="0">
                <a:solidFill>
                  <a:srgbClr val="FF0000"/>
                </a:solidFill>
              </a:rPr>
              <a:t/>
            </a:r>
            <a:br>
              <a:rPr lang="pl-PL" dirty="0" smtClean="0">
                <a:solidFill>
                  <a:srgbClr val="FF0000"/>
                </a:solidFill>
              </a:rPr>
            </a:b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25602" name="Obraz 134" descr="Znalezione obrazy dla zapytania obraz współpra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916832"/>
            <a:ext cx="23812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Obraz 97" descr="http://www.sppiekary.szkolna.net/pliki/obraz/min/f1ce063f94e2456e32f7b795b35601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533775"/>
            <a:ext cx="44958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Obraz 96" descr="http://sppiekary.szkolna.net/pliki/obraz/d2-1-1523984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3050"/>
            <a:ext cx="4277275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H="1" flipV="1">
            <a:off x="411482" y="6089866"/>
            <a:ext cx="45719" cy="45719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88024" y="273050"/>
            <a:ext cx="3804864" cy="5853113"/>
          </a:xfrm>
        </p:spPr>
        <p:txBody>
          <a:bodyPr>
            <a:noAutofit/>
          </a:bodyPr>
          <a:lstStyle/>
          <a:p>
            <a:r>
              <a:rPr lang="x-none" sz="1600" b="1" u="sng" dirty="0">
                <a:solidFill>
                  <a:srgbClr val="FFFF00"/>
                </a:solidFill>
              </a:rPr>
              <a:t>NASI PARTNERZY:</a:t>
            </a:r>
            <a:endParaRPr lang="pl-PL" sz="1600" b="1" u="sng" dirty="0">
              <a:solidFill>
                <a:srgbClr val="FFFF00"/>
              </a:solidFill>
            </a:endParaRPr>
          </a:p>
          <a:p>
            <a:pPr lvl="0"/>
            <a:r>
              <a:rPr lang="x-none" sz="1600" b="1" dirty="0">
                <a:solidFill>
                  <a:srgbClr val="FFFF00"/>
                </a:solidFill>
              </a:rPr>
              <a:t>Radna Powiatu i Sołtys Wsi Piekary – Pani Zofia Pyla,</a:t>
            </a:r>
            <a:endParaRPr lang="pl-PL" sz="1600" b="1" dirty="0">
              <a:solidFill>
                <a:srgbClr val="FFFF00"/>
              </a:solidFill>
            </a:endParaRPr>
          </a:p>
          <a:p>
            <a:pPr lvl="0"/>
            <a:r>
              <a:rPr lang="x-none" sz="1600" b="1" dirty="0">
                <a:solidFill>
                  <a:srgbClr val="FFFF00"/>
                </a:solidFill>
              </a:rPr>
              <a:t>Prezes OSP Piekary – Pan Piotr Janik,</a:t>
            </a:r>
            <a:endParaRPr lang="pl-PL" sz="1600" b="1" dirty="0">
              <a:solidFill>
                <a:srgbClr val="FFFF00"/>
              </a:solidFill>
            </a:endParaRPr>
          </a:p>
          <a:p>
            <a:pPr lvl="0"/>
            <a:r>
              <a:rPr lang="x-none" sz="1600" b="1" dirty="0">
                <a:solidFill>
                  <a:srgbClr val="FFFF00"/>
                </a:solidFill>
              </a:rPr>
              <a:t>Radny Wsi Piekary – Pan Marcin Mazur</a:t>
            </a:r>
            <a:r>
              <a:rPr lang="x-none" sz="1600" b="1" dirty="0" smtClean="0">
                <a:solidFill>
                  <a:srgbClr val="FFFF00"/>
                </a:solidFill>
              </a:rPr>
              <a:t>,</a:t>
            </a:r>
            <a:endParaRPr lang="pl-PL" sz="1600" b="1" dirty="0" smtClean="0">
              <a:solidFill>
                <a:srgbClr val="FFFF00"/>
              </a:solidFill>
            </a:endParaRPr>
          </a:p>
          <a:p>
            <a:pPr lvl="0"/>
            <a:r>
              <a:rPr lang="x-none" sz="1600" b="1" dirty="0" smtClean="0">
                <a:solidFill>
                  <a:srgbClr val="FFFF00"/>
                </a:solidFill>
              </a:rPr>
              <a:t>Przewodnicząca </a:t>
            </a:r>
            <a:r>
              <a:rPr lang="x-none" sz="1600" b="1" dirty="0">
                <a:solidFill>
                  <a:srgbClr val="FFFF00"/>
                </a:solidFill>
              </a:rPr>
              <a:t>Rady Rodziców – Pani Marta Urbaniec,</a:t>
            </a:r>
            <a:endParaRPr lang="pl-PL" sz="1600" b="1" dirty="0">
              <a:solidFill>
                <a:srgbClr val="FFFF00"/>
              </a:solidFill>
            </a:endParaRPr>
          </a:p>
          <a:p>
            <a:pPr lvl="0"/>
            <a:r>
              <a:rPr lang="x-none" sz="1600" b="1" dirty="0">
                <a:solidFill>
                  <a:srgbClr val="FFFF00"/>
                </a:solidFill>
              </a:rPr>
              <a:t>Komenda</a:t>
            </a:r>
            <a:r>
              <a:rPr lang="x-none" sz="1600" b="1" i="1" dirty="0">
                <a:solidFill>
                  <a:srgbClr val="FFFF00"/>
                </a:solidFill>
              </a:rPr>
              <a:t> </a:t>
            </a:r>
            <a:r>
              <a:rPr lang="x-none" sz="1600" b="1" dirty="0">
                <a:solidFill>
                  <a:srgbClr val="FFFF00"/>
                </a:solidFill>
              </a:rPr>
              <a:t>Powiatowa Policji</a:t>
            </a:r>
            <a:r>
              <a:rPr lang="x-none" sz="1600" b="1" i="1" dirty="0">
                <a:solidFill>
                  <a:srgbClr val="FFFF00"/>
                </a:solidFill>
              </a:rPr>
              <a:t> </a:t>
            </a:r>
            <a:r>
              <a:rPr lang="x-none" sz="1600" b="1" dirty="0">
                <a:solidFill>
                  <a:srgbClr val="FFFF00"/>
                </a:solidFill>
              </a:rPr>
              <a:t>w </a:t>
            </a:r>
            <a:r>
              <a:rPr lang="x-none" sz="1600" b="1" dirty="0" smtClean="0">
                <a:solidFill>
                  <a:srgbClr val="FFFF00"/>
                </a:solidFill>
              </a:rPr>
              <a:t>Krakowie</a:t>
            </a:r>
            <a:r>
              <a:rPr lang="pl-PL" sz="1600" b="1" dirty="0" smtClean="0">
                <a:solidFill>
                  <a:srgbClr val="FFFF00"/>
                </a:solidFill>
              </a:rPr>
              <a:t> – </a:t>
            </a:r>
            <a:r>
              <a:rPr lang="pl-PL" sz="1600" b="1" dirty="0" err="1" smtClean="0">
                <a:solidFill>
                  <a:srgbClr val="FFFF00"/>
                </a:solidFill>
              </a:rPr>
              <a:t>asp</a:t>
            </a:r>
            <a:r>
              <a:rPr lang="pl-PL" sz="1600" b="1" dirty="0" smtClean="0">
                <a:solidFill>
                  <a:srgbClr val="FFFF00"/>
                </a:solidFill>
              </a:rPr>
              <a:t>. </a:t>
            </a:r>
            <a:r>
              <a:rPr lang="pl-PL" sz="1600" b="1" dirty="0">
                <a:solidFill>
                  <a:srgbClr val="FFFF00"/>
                </a:solidFill>
              </a:rPr>
              <a:t>s</a:t>
            </a:r>
            <a:r>
              <a:rPr lang="pl-PL" sz="1600" b="1" dirty="0" smtClean="0">
                <a:solidFill>
                  <a:srgbClr val="FFFF00"/>
                </a:solidFill>
              </a:rPr>
              <a:t>ztab. Monika Głogowska - koordynator projektu, st. </a:t>
            </a:r>
            <a:r>
              <a:rPr lang="pl-PL" sz="1600" b="1" dirty="0" err="1" smtClean="0">
                <a:solidFill>
                  <a:srgbClr val="FFFF00"/>
                </a:solidFill>
              </a:rPr>
              <a:t>asp</a:t>
            </a:r>
            <a:r>
              <a:rPr lang="pl-PL" sz="1600" b="1" dirty="0" smtClean="0">
                <a:solidFill>
                  <a:srgbClr val="FFFF00"/>
                </a:solidFill>
              </a:rPr>
              <a:t>. Beata Dulewicz – specjalista ds. profilaktyki</a:t>
            </a:r>
          </a:p>
          <a:p>
            <a:pPr lvl="0"/>
            <a:r>
              <a:rPr lang="pl-PL" sz="1600" b="1" dirty="0" smtClean="0">
                <a:solidFill>
                  <a:srgbClr val="FFFF00"/>
                </a:solidFill>
              </a:rPr>
              <a:t>Komenda Policji w Zabierzowie</a:t>
            </a:r>
            <a:endParaRPr lang="pl-PL" sz="1600" b="1" dirty="0">
              <a:solidFill>
                <a:srgbClr val="FFFF00"/>
              </a:solidFill>
            </a:endParaRPr>
          </a:p>
          <a:p>
            <a:pPr lvl="0"/>
            <a:r>
              <a:rPr lang="x-none" sz="1600" b="1" dirty="0">
                <a:solidFill>
                  <a:srgbClr val="FFFF00"/>
                </a:solidFill>
              </a:rPr>
              <a:t>Gminna </a:t>
            </a:r>
            <a:r>
              <a:rPr lang="x-none" sz="1600" b="1" dirty="0" smtClean="0">
                <a:solidFill>
                  <a:srgbClr val="FFFF00"/>
                </a:solidFill>
              </a:rPr>
              <a:t>Ko</a:t>
            </a:r>
            <a:r>
              <a:rPr lang="pl-PL" sz="1600" b="1" dirty="0" smtClean="0">
                <a:solidFill>
                  <a:srgbClr val="FFFF00"/>
                </a:solidFill>
              </a:rPr>
              <a:t>misja</a:t>
            </a:r>
            <a:r>
              <a:rPr lang="x-none" sz="1600" b="1" dirty="0" smtClean="0">
                <a:solidFill>
                  <a:srgbClr val="FFFF00"/>
                </a:solidFill>
              </a:rPr>
              <a:t> </a:t>
            </a:r>
            <a:r>
              <a:rPr lang="x-none" sz="1600" b="1" dirty="0">
                <a:solidFill>
                  <a:srgbClr val="FFFF00"/>
                </a:solidFill>
              </a:rPr>
              <a:t>Rozwiązywania Problemów Alkoholowych w Liszkach,</a:t>
            </a:r>
            <a:endParaRPr lang="pl-PL" sz="1600" b="1" dirty="0">
              <a:solidFill>
                <a:srgbClr val="FFFF00"/>
              </a:solidFill>
            </a:endParaRPr>
          </a:p>
          <a:p>
            <a:pPr lvl="0"/>
            <a:r>
              <a:rPr lang="x-none" sz="1600" b="1" dirty="0">
                <a:solidFill>
                  <a:srgbClr val="FFFF00"/>
                </a:solidFill>
              </a:rPr>
              <a:t>Gminny Ośrodek Pomocy Społecznej w Liszkach</a:t>
            </a:r>
            <a:r>
              <a:rPr lang="x-none" sz="1600" b="1" dirty="0" smtClean="0">
                <a:solidFill>
                  <a:srgbClr val="FFFF00"/>
                </a:solidFill>
              </a:rPr>
              <a:t>,</a:t>
            </a:r>
            <a:endParaRPr lang="pl-PL" sz="1600" b="1" dirty="0" smtClean="0">
              <a:solidFill>
                <a:srgbClr val="FFFF00"/>
              </a:solidFill>
            </a:endParaRPr>
          </a:p>
          <a:p>
            <a:pPr lvl="0"/>
            <a:r>
              <a:rPr lang="pl-PL" sz="1600" b="1" dirty="0" smtClean="0">
                <a:solidFill>
                  <a:srgbClr val="FFFF00"/>
                </a:solidFill>
              </a:rPr>
              <a:t>Poradnia </a:t>
            </a:r>
            <a:r>
              <a:rPr lang="pl-PL" sz="1600" b="1" dirty="0" err="1" smtClean="0">
                <a:solidFill>
                  <a:srgbClr val="FFFF00"/>
                </a:solidFill>
              </a:rPr>
              <a:t>Psychologiczno</a:t>
            </a:r>
            <a:r>
              <a:rPr lang="pl-PL" sz="1600" b="1" dirty="0" smtClean="0">
                <a:solidFill>
                  <a:srgbClr val="FFFF00"/>
                </a:solidFill>
              </a:rPr>
              <a:t> – Pedagogiczna w Zabierzowie,</a:t>
            </a:r>
            <a:endParaRPr lang="pl-PL" sz="1600" b="1" dirty="0">
              <a:solidFill>
                <a:srgbClr val="FFFF00"/>
              </a:solidFill>
            </a:endParaRPr>
          </a:p>
          <a:p>
            <a:pPr lvl="0"/>
            <a:r>
              <a:rPr lang="x-none" sz="1600" b="1" dirty="0" smtClean="0">
                <a:solidFill>
                  <a:srgbClr val="FFFF00"/>
                </a:solidFill>
              </a:rPr>
              <a:t>Klub </a:t>
            </a:r>
            <a:r>
              <a:rPr lang="x-none" sz="1600" b="1" dirty="0">
                <a:solidFill>
                  <a:srgbClr val="FFFF00"/>
                </a:solidFill>
              </a:rPr>
              <a:t>Kultury Przegorzały</a:t>
            </a:r>
            <a:r>
              <a:rPr lang="x-none" sz="1600" b="1" dirty="0" smtClean="0">
                <a:solidFill>
                  <a:srgbClr val="FFFF00"/>
                </a:solidFill>
              </a:rPr>
              <a:t>,</a:t>
            </a:r>
            <a:endParaRPr lang="pl-PL" sz="1600" b="1" dirty="0" smtClean="0">
              <a:solidFill>
                <a:srgbClr val="FFFF00"/>
              </a:solidFill>
            </a:endParaRPr>
          </a:p>
          <a:p>
            <a:pPr lvl="0"/>
            <a:r>
              <a:rPr lang="pl-PL" sz="1600" b="1" dirty="0" smtClean="0">
                <a:solidFill>
                  <a:srgbClr val="FFFF00"/>
                </a:solidFill>
              </a:rPr>
              <a:t>Gminny Zespół </a:t>
            </a:r>
            <a:r>
              <a:rPr lang="pl-PL" sz="1600" b="1" dirty="0" err="1" smtClean="0">
                <a:solidFill>
                  <a:srgbClr val="FFFF00"/>
                </a:solidFill>
              </a:rPr>
              <a:t>Ekonomiczno</a:t>
            </a:r>
            <a:r>
              <a:rPr lang="pl-PL" sz="1600" b="1" dirty="0" smtClean="0">
                <a:solidFill>
                  <a:srgbClr val="FFFF00"/>
                </a:solidFill>
              </a:rPr>
              <a:t> – Administracyjny Szkół – Gmina Liszki,</a:t>
            </a:r>
            <a:endParaRPr lang="pl-PL" sz="1600" b="1" dirty="0">
              <a:solidFill>
                <a:srgbClr val="FFFF00"/>
              </a:solidFill>
            </a:endParaRPr>
          </a:p>
          <a:p>
            <a:pPr lvl="0"/>
            <a:r>
              <a:rPr lang="x-none" sz="1600" b="1" dirty="0" smtClean="0">
                <a:solidFill>
                  <a:srgbClr val="FFFF00"/>
                </a:solidFill>
              </a:rPr>
              <a:t>Urząd </a:t>
            </a:r>
            <a:r>
              <a:rPr lang="x-none" sz="1600" b="1" dirty="0">
                <a:solidFill>
                  <a:srgbClr val="FFFF00"/>
                </a:solidFill>
              </a:rPr>
              <a:t>Gminy </a:t>
            </a:r>
            <a:r>
              <a:rPr lang="x-none" sz="1600" b="1" dirty="0" smtClean="0">
                <a:solidFill>
                  <a:srgbClr val="FFFF00"/>
                </a:solidFill>
              </a:rPr>
              <a:t>Liszki</a:t>
            </a:r>
            <a:endParaRPr lang="pl-PL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FFFF00"/>
                </a:solidFill>
              </a:rPr>
              <a:t>PIERWSZE SPOTKANIE PARTNERÓW PROGRAMU </a:t>
            </a:r>
            <a:br>
              <a:rPr lang="pl-PL" sz="2800" b="1" dirty="0" smtClean="0">
                <a:solidFill>
                  <a:srgbClr val="FFFF00"/>
                </a:solidFill>
              </a:rPr>
            </a:br>
            <a:r>
              <a:rPr lang="pl-PL" sz="2800" b="1" dirty="0" smtClean="0">
                <a:solidFill>
                  <a:srgbClr val="FFFF00"/>
                </a:solidFill>
              </a:rPr>
              <a:t>“</a:t>
            </a:r>
            <a:r>
              <a:rPr lang="pl-PL" sz="2800" b="1" i="1" dirty="0" smtClean="0">
                <a:solidFill>
                  <a:srgbClr val="FFFF00"/>
                </a:solidFill>
              </a:rPr>
              <a:t>SZKOŁA PROMUJACA BEZPIECZEŃSTWO”</a:t>
            </a:r>
            <a:endParaRPr lang="pl-PL" sz="2800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solidFill>
                  <a:srgbClr val="FFFF00"/>
                </a:solidFill>
              </a:rPr>
              <a:t>Dane uzyskane z analizy ankiet wytyczyły priorytety podejmowanych działań;</a:t>
            </a:r>
          </a:p>
          <a:p>
            <a:endParaRPr lang="pl-PL" sz="2800" dirty="0" smtClean="0">
              <a:solidFill>
                <a:srgbClr val="FFFF00"/>
              </a:solidFill>
            </a:endParaRPr>
          </a:p>
          <a:p>
            <a:pPr lvl="1">
              <a:buNone/>
            </a:pPr>
            <a:r>
              <a:rPr lang="pl-PL" dirty="0" smtClean="0">
                <a:solidFill>
                  <a:srgbClr val="FFFF00"/>
                </a:solidFill>
              </a:rPr>
              <a:t>a). Zapewnienie bezpieczeństwa uczniom oraz  pracownikom na terenie szkoły i w jej okolicy</a:t>
            </a:r>
          </a:p>
          <a:p>
            <a:pPr lvl="1">
              <a:buNone/>
            </a:pPr>
            <a:endParaRPr lang="pl-PL" dirty="0" smtClean="0">
              <a:solidFill>
                <a:srgbClr val="FFFF00"/>
              </a:solidFill>
            </a:endParaRPr>
          </a:p>
          <a:p>
            <a:pPr lvl="1">
              <a:buNone/>
            </a:pPr>
            <a:r>
              <a:rPr lang="pl-PL" dirty="0" smtClean="0">
                <a:solidFill>
                  <a:srgbClr val="FFFF00"/>
                </a:solidFill>
              </a:rPr>
              <a:t>b). Zwiększenie poczucia bezpieczeństwa wśród uczniów, rodziców i pracowników szkoły.</a:t>
            </a:r>
          </a:p>
          <a:p>
            <a:endParaRPr lang="pl-PL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FFFF00"/>
                </a:solidFill>
              </a:rPr>
              <a:t>PIERWSZE SPOTKANIE PARTNERÓW PROGRAMU </a:t>
            </a:r>
            <a:br>
              <a:rPr lang="pl-PL" sz="2800" b="1" dirty="0" smtClean="0">
                <a:solidFill>
                  <a:srgbClr val="FFFF00"/>
                </a:solidFill>
              </a:rPr>
            </a:br>
            <a:r>
              <a:rPr lang="pl-PL" sz="2800" b="1" dirty="0" smtClean="0">
                <a:solidFill>
                  <a:srgbClr val="FFFF00"/>
                </a:solidFill>
              </a:rPr>
              <a:t>“</a:t>
            </a:r>
            <a:r>
              <a:rPr lang="pl-PL" sz="2800" b="1" i="1" dirty="0" smtClean="0">
                <a:solidFill>
                  <a:srgbClr val="FFFF00"/>
                </a:solidFill>
              </a:rPr>
              <a:t>SZKOŁA PROMUJACA BEZPIECZEŃSTWO”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sz="2800" dirty="0" smtClean="0">
                <a:solidFill>
                  <a:srgbClr val="FFFF00"/>
                </a:solidFill>
              </a:rPr>
              <a:t>Zaplanowane działania szkoły w ramach programu ZPB:</a:t>
            </a:r>
          </a:p>
          <a:p>
            <a:pPr lvl="1"/>
            <a:r>
              <a:rPr lang="pl-PL" dirty="0" smtClean="0">
                <a:solidFill>
                  <a:srgbClr val="FFFF00"/>
                </a:solidFill>
              </a:rPr>
              <a:t>Bezpieczeństwo dzieci w drodze do i ze szkoły poprzez właściwe oznakowanie przejścia dla pieszych </a:t>
            </a:r>
            <a:r>
              <a:rPr lang="pl-PL" dirty="0" smtClean="0">
                <a:solidFill>
                  <a:schemeClr val="bg1"/>
                </a:solidFill>
              </a:rPr>
              <a:t>(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smtClean="0">
                <a:solidFill>
                  <a:schemeClr val="bg1"/>
                </a:solidFill>
              </a:rPr>
              <a:t>temat omówiony na zebraniach wiejskich, sprawa koordynowana przez Sołtysa wsi Piekary i Radną Powiatu – Panią Zofię Pylę)</a:t>
            </a:r>
            <a:endParaRPr lang="pl-PL" dirty="0" smtClean="0">
              <a:solidFill>
                <a:srgbClr val="FFFF00"/>
              </a:solidFill>
            </a:endParaRPr>
          </a:p>
          <a:p>
            <a:pPr lvl="1"/>
            <a:r>
              <a:rPr lang="pl-PL" dirty="0" smtClean="0">
                <a:solidFill>
                  <a:srgbClr val="FFFF00"/>
                </a:solidFill>
              </a:rPr>
              <a:t>Zatrudnienie osoby do przeprowadzania dzieci przez ulicę </a:t>
            </a:r>
            <a:r>
              <a:rPr lang="pl-PL" dirty="0" smtClean="0">
                <a:solidFill>
                  <a:schemeClr val="bg1"/>
                </a:solidFill>
              </a:rPr>
              <a:t>(sprawa zgłoszona do Urzędu Gminy Liszki; oczekiwanie na zapewnienie niezbędnych funduszy)</a:t>
            </a:r>
            <a:endParaRPr lang="pl-PL" dirty="0" smtClean="0">
              <a:solidFill>
                <a:srgbClr val="FFFF00"/>
              </a:solidFill>
            </a:endParaRPr>
          </a:p>
          <a:p>
            <a:pPr lvl="1"/>
            <a:r>
              <a:rPr lang="pl-PL" dirty="0" smtClean="0">
                <a:solidFill>
                  <a:srgbClr val="FFFF00"/>
                </a:solidFill>
              </a:rPr>
              <a:t>Wprowadzenie zakazu spożywania napojów alkoholowych przed sklepem znajdującym się obok szkoły </a:t>
            </a:r>
            <a:r>
              <a:rPr lang="pl-PL" dirty="0" smtClean="0">
                <a:solidFill>
                  <a:schemeClr val="bg1"/>
                </a:solidFill>
              </a:rPr>
              <a:t>( sprawa monitorowana i rozwiązana przez Radnego wsi Piekary – Pana Marcina Mazura)</a:t>
            </a:r>
            <a:endParaRPr lang="pl-PL" dirty="0" smtClean="0">
              <a:solidFill>
                <a:srgbClr val="FFFF00"/>
              </a:solidFill>
            </a:endParaRPr>
          </a:p>
          <a:p>
            <a:endParaRPr lang="pl-PL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FFFF00"/>
                </a:solidFill>
              </a:rPr>
              <a:t>PIERWSZE SPOTKANIE PARTNERÓW PROGRAMU </a:t>
            </a:r>
            <a:br>
              <a:rPr lang="pl-PL" sz="2800" b="1" dirty="0" smtClean="0">
                <a:solidFill>
                  <a:srgbClr val="FFFF00"/>
                </a:solidFill>
              </a:rPr>
            </a:br>
            <a:r>
              <a:rPr lang="pl-PL" sz="2800" b="1" dirty="0" smtClean="0">
                <a:solidFill>
                  <a:srgbClr val="FFFF00"/>
                </a:solidFill>
              </a:rPr>
              <a:t>“</a:t>
            </a:r>
            <a:r>
              <a:rPr lang="pl-PL" sz="2800" b="1" i="1" dirty="0" smtClean="0">
                <a:solidFill>
                  <a:srgbClr val="FFFF00"/>
                </a:solidFill>
              </a:rPr>
              <a:t>SZKOŁA PROMUJACA BEZPIECZEŃSTWO”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sz="2800" dirty="0" smtClean="0">
                <a:solidFill>
                  <a:srgbClr val="FFFF00"/>
                </a:solidFill>
              </a:rPr>
              <a:t>Zaplanowane działania szkoły w ramach programu ZPB:</a:t>
            </a:r>
          </a:p>
          <a:p>
            <a:pPr lvl="1"/>
            <a:r>
              <a:rPr lang="pl-PL" dirty="0" smtClean="0">
                <a:solidFill>
                  <a:srgbClr val="FFFF00"/>
                </a:solidFill>
              </a:rPr>
              <a:t>Oddanie do użytku placu zabaw znajdującego się koło szkoły </a:t>
            </a:r>
            <a:r>
              <a:rPr lang="pl-PL" dirty="0" smtClean="0">
                <a:solidFill>
                  <a:schemeClr val="bg1"/>
                </a:solidFill>
              </a:rPr>
              <a:t>(</a:t>
            </a:r>
            <a:r>
              <a:rPr lang="pl-PL" dirty="0" smtClean="0">
                <a:solidFill>
                  <a:srgbClr val="FFFF00"/>
                </a:solidFill>
              </a:rPr>
              <a:t> </a:t>
            </a:r>
            <a:r>
              <a:rPr lang="pl-PL" sz="2400" dirty="0" smtClean="0">
                <a:solidFill>
                  <a:schemeClr val="bg1"/>
                </a:solidFill>
              </a:rPr>
              <a:t>uroczyste oddanie placu zabaw w czasie Pikniku – 27 V 2018 r.)</a:t>
            </a:r>
            <a:endParaRPr lang="pl-PL" sz="2400" dirty="0" smtClean="0">
              <a:solidFill>
                <a:srgbClr val="FFFF00"/>
              </a:solidFill>
            </a:endParaRPr>
          </a:p>
          <a:p>
            <a:pPr lvl="1"/>
            <a:r>
              <a:rPr lang="pl-PL" dirty="0" smtClean="0">
                <a:solidFill>
                  <a:srgbClr val="FFFF00"/>
                </a:solidFill>
              </a:rPr>
              <a:t>Parking dla  samochodów przed szkołą </a:t>
            </a:r>
            <a:r>
              <a:rPr lang="pl-PL" dirty="0" smtClean="0">
                <a:solidFill>
                  <a:schemeClr val="bg1"/>
                </a:solidFill>
              </a:rPr>
              <a:t>(w planach na rok szkolny 2018/2019 w ramach nowego budżetu)</a:t>
            </a:r>
            <a:endParaRPr lang="pl-PL" sz="2400" dirty="0" smtClean="0">
              <a:solidFill>
                <a:srgbClr val="FFFF00"/>
              </a:solidFill>
            </a:endParaRPr>
          </a:p>
          <a:p>
            <a:pPr lvl="1"/>
            <a:r>
              <a:rPr lang="pl-PL" dirty="0" smtClean="0">
                <a:solidFill>
                  <a:srgbClr val="FFFF00"/>
                </a:solidFill>
              </a:rPr>
              <a:t>Zamontowanie dodatkowych kamer w szkole w miejscach wskazanych w ankiecie jako “niebezpieczne” </a:t>
            </a:r>
            <a:r>
              <a:rPr lang="pl-PL" dirty="0" smtClean="0">
                <a:solidFill>
                  <a:schemeClr val="bg1"/>
                </a:solidFill>
              </a:rPr>
              <a:t>(</a:t>
            </a:r>
            <a:r>
              <a:rPr lang="pl-PL" sz="2400" dirty="0">
                <a:solidFill>
                  <a:schemeClr val="bg1"/>
                </a:solidFill>
              </a:rPr>
              <a:t>w planach na rok szkolny 2018/2019 w ramach nowego budżetu)</a:t>
            </a:r>
            <a:endParaRPr lang="pl-PL" sz="2000" dirty="0">
              <a:solidFill>
                <a:srgbClr val="FFFF00"/>
              </a:solidFill>
            </a:endParaRPr>
          </a:p>
          <a:p>
            <a:pPr lvl="1"/>
            <a:endParaRPr lang="pl-PL" sz="2400" dirty="0" smtClean="0">
              <a:solidFill>
                <a:srgbClr val="FFFF00"/>
              </a:solidFill>
            </a:endParaRPr>
          </a:p>
          <a:p>
            <a:endParaRPr lang="pl-PL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FFFF00"/>
                </a:solidFill>
              </a:rPr>
              <a:t>PIERWSZE SPOTKANIE PARTNERÓW PROGRAMU </a:t>
            </a:r>
            <a:br>
              <a:rPr lang="pl-PL" sz="2800" b="1" dirty="0" smtClean="0">
                <a:solidFill>
                  <a:srgbClr val="FFFF00"/>
                </a:solidFill>
              </a:rPr>
            </a:br>
            <a:r>
              <a:rPr lang="pl-PL" sz="2800" b="1" dirty="0" smtClean="0">
                <a:solidFill>
                  <a:srgbClr val="FFFF00"/>
                </a:solidFill>
              </a:rPr>
              <a:t>“</a:t>
            </a:r>
            <a:r>
              <a:rPr lang="pl-PL" sz="2800" b="1" i="1" dirty="0" smtClean="0">
                <a:solidFill>
                  <a:srgbClr val="FFFF00"/>
                </a:solidFill>
              </a:rPr>
              <a:t>SZKOŁA PROMUJACA BEZPIECZEŃSTWO”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2800" dirty="0" smtClean="0">
                <a:solidFill>
                  <a:srgbClr val="FFFF00"/>
                </a:solidFill>
              </a:rPr>
              <a:t>Zaplanowane działania szkoły w ramach programu ZPB:</a:t>
            </a:r>
          </a:p>
          <a:p>
            <a:pPr lvl="1"/>
            <a:r>
              <a:rPr lang="pl-PL" dirty="0" smtClean="0">
                <a:solidFill>
                  <a:srgbClr val="FFFF00"/>
                </a:solidFill>
              </a:rPr>
              <a:t>Remont ulicy znajdującej się przed wejściem do oddziału przedszkolnego mieszczącego się w remizie OSP w celu odwodnienia tego terenu </a:t>
            </a:r>
            <a:r>
              <a:rPr lang="pl-PL" dirty="0" smtClean="0">
                <a:solidFill>
                  <a:schemeClr val="bg1"/>
                </a:solidFill>
              </a:rPr>
              <a:t>(</a:t>
            </a:r>
            <a:r>
              <a:rPr lang="pl-PL" dirty="0">
                <a:solidFill>
                  <a:schemeClr val="bg1"/>
                </a:solidFill>
              </a:rPr>
              <a:t>w planach na rok szkolny 2018/2019 w ramach nowego </a:t>
            </a:r>
            <a:r>
              <a:rPr lang="pl-PL" dirty="0" smtClean="0">
                <a:solidFill>
                  <a:schemeClr val="bg1"/>
                </a:solidFill>
              </a:rPr>
              <a:t>budżetu i planowanego remontu szkoły)</a:t>
            </a:r>
            <a:endParaRPr lang="pl-PL" sz="2400" dirty="0" smtClean="0">
              <a:solidFill>
                <a:srgbClr val="FFFF00"/>
              </a:solidFill>
            </a:endParaRPr>
          </a:p>
          <a:p>
            <a:pPr lvl="1"/>
            <a:r>
              <a:rPr lang="pl-PL" dirty="0" smtClean="0">
                <a:solidFill>
                  <a:srgbClr val="FFFF00"/>
                </a:solidFill>
              </a:rPr>
              <a:t>Zwiększenie liczby patroli policji w okolicy szkoły i na drodze dojazdowej do szkoły (Komisariat Policji w Zabierzowie) </a:t>
            </a:r>
            <a:r>
              <a:rPr lang="pl-PL" dirty="0" smtClean="0">
                <a:solidFill>
                  <a:schemeClr val="bg1"/>
                </a:solidFill>
              </a:rPr>
              <a:t>(współpraca z komisariatem, monitoring drogi)</a:t>
            </a:r>
            <a:endParaRPr lang="pl-PL" sz="2400" dirty="0">
              <a:solidFill>
                <a:srgbClr val="FFFF00"/>
              </a:solidFill>
            </a:endParaRPr>
          </a:p>
          <a:p>
            <a:pPr lvl="1"/>
            <a:endParaRPr lang="pl-PL" sz="2400" dirty="0" smtClean="0">
              <a:solidFill>
                <a:srgbClr val="FFFF00"/>
              </a:solidFill>
            </a:endParaRPr>
          </a:p>
          <a:p>
            <a:endParaRPr lang="pl-PL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FFFF00"/>
                </a:solidFill>
              </a:rPr>
              <a:t>PIERWSZE SPOTKANIE PARTNERÓW PROGRAMU </a:t>
            </a:r>
            <a:br>
              <a:rPr lang="pl-PL" sz="2800" b="1" dirty="0" smtClean="0">
                <a:solidFill>
                  <a:srgbClr val="FFFF00"/>
                </a:solidFill>
              </a:rPr>
            </a:br>
            <a:r>
              <a:rPr lang="pl-PL" sz="2800" b="1" dirty="0" smtClean="0">
                <a:solidFill>
                  <a:srgbClr val="FFFF00"/>
                </a:solidFill>
              </a:rPr>
              <a:t>“</a:t>
            </a:r>
            <a:r>
              <a:rPr lang="pl-PL" sz="2800" b="1" i="1" dirty="0" smtClean="0">
                <a:solidFill>
                  <a:srgbClr val="FFFF00"/>
                </a:solidFill>
              </a:rPr>
              <a:t>SZKOŁA PROMUJACA BEZPIECZEŃSTWO”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solidFill>
                  <a:srgbClr val="FFFF00"/>
                </a:solidFill>
              </a:rPr>
              <a:t>Zaplanowane działania szkoły w ramach programu ZPB:</a:t>
            </a:r>
          </a:p>
          <a:p>
            <a:pPr lvl="1"/>
            <a:r>
              <a:rPr lang="pl-PL" dirty="0" smtClean="0">
                <a:solidFill>
                  <a:srgbClr val="FFFF00"/>
                </a:solidFill>
              </a:rPr>
              <a:t>Pogadanki, prelekcje warsztaty i spotkania ze społecznością lokalną o charakterze profilaktyczno-edukacyjnym dla uczniów, rodziców i nauczycieli prowadzone przez Komendę Powiatową Policji w Krakowie </a:t>
            </a:r>
            <a:r>
              <a:rPr lang="pl-PL" dirty="0" smtClean="0">
                <a:solidFill>
                  <a:schemeClr val="bg1"/>
                </a:solidFill>
              </a:rPr>
              <a:t>(</a:t>
            </a:r>
            <a:r>
              <a:rPr lang="pl-PL" dirty="0" smtClean="0">
                <a:solidFill>
                  <a:srgbClr val="FFFF00"/>
                </a:solidFill>
              </a:rPr>
              <a:t> </a:t>
            </a:r>
            <a:r>
              <a:rPr lang="pl-PL" dirty="0">
                <a:solidFill>
                  <a:schemeClr val="bg1"/>
                </a:solidFill>
              </a:rPr>
              <a:t>s</a:t>
            </a:r>
            <a:r>
              <a:rPr lang="pl-PL" dirty="0" smtClean="0">
                <a:solidFill>
                  <a:schemeClr val="bg1"/>
                </a:solidFill>
              </a:rPr>
              <a:t>zkolenie dla nauczycieli pt.” </a:t>
            </a:r>
            <a:r>
              <a:rPr lang="pl-PL" i="1" dirty="0" smtClean="0">
                <a:solidFill>
                  <a:schemeClr val="bg1"/>
                </a:solidFill>
              </a:rPr>
              <a:t>Wtargnięcie napastnika do placówki oświatowej”).</a:t>
            </a:r>
            <a:endParaRPr lang="pl-PL" sz="2800" dirty="0" smtClean="0">
              <a:solidFill>
                <a:schemeClr val="bg1"/>
              </a:solidFill>
            </a:endParaRPr>
          </a:p>
          <a:p>
            <a:endParaRPr lang="pl-PL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FFFF00"/>
                </a:solidFill>
              </a:rPr>
              <a:t>PIERWSZE SPOTKANIE PARTNERÓW PROGRAMU </a:t>
            </a:r>
            <a:br>
              <a:rPr lang="pl-PL" sz="2800" b="1" dirty="0" smtClean="0">
                <a:solidFill>
                  <a:srgbClr val="FFFF00"/>
                </a:solidFill>
              </a:rPr>
            </a:br>
            <a:r>
              <a:rPr lang="pl-PL" sz="2800" b="1" dirty="0" smtClean="0">
                <a:solidFill>
                  <a:srgbClr val="FFFF00"/>
                </a:solidFill>
              </a:rPr>
              <a:t>“</a:t>
            </a:r>
            <a:r>
              <a:rPr lang="pl-PL" sz="2800" b="1" i="1" dirty="0" smtClean="0">
                <a:solidFill>
                  <a:srgbClr val="FFFF00"/>
                </a:solidFill>
              </a:rPr>
              <a:t>SZKOŁA PROMUJACA BEZPIECZEŃSTWO”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pl-PL" sz="2800" dirty="0" smtClean="0">
                <a:solidFill>
                  <a:srgbClr val="FFFF00"/>
                </a:solidFill>
              </a:rPr>
              <a:t>Warsztaty dla uczniów: </a:t>
            </a:r>
            <a:r>
              <a:rPr lang="pl-PL" sz="2800" i="1" dirty="0" smtClean="0">
                <a:solidFill>
                  <a:srgbClr val="FFFF00"/>
                </a:solidFill>
              </a:rPr>
              <a:t>Jak unikać zagrożeń?</a:t>
            </a:r>
            <a:endParaRPr lang="pl-PL" sz="28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pl-PL" sz="2800" dirty="0" smtClean="0">
                <a:solidFill>
                  <a:schemeClr val="bg1"/>
                </a:solidFill>
              </a:rPr>
              <a:t>(zajęcia prowadzone przez pracowników Powiatowej Komendy Policji w Krakowie:</a:t>
            </a:r>
          </a:p>
          <a:p>
            <a:pPr>
              <a:buNone/>
            </a:pPr>
            <a:r>
              <a:rPr lang="pl-PL" sz="2800" i="1" dirty="0" smtClean="0">
                <a:solidFill>
                  <a:schemeClr val="bg1"/>
                </a:solidFill>
              </a:rPr>
              <a:t>- „Odpowiedzialność karna nieletnich i demoralizacja”</a:t>
            </a:r>
            <a:endParaRPr lang="pl-PL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l-PL" sz="2800" i="1" dirty="0" smtClean="0">
                <a:solidFill>
                  <a:schemeClr val="bg1"/>
                </a:solidFill>
              </a:rPr>
              <a:t>- “Zagrożenia w sieci – </a:t>
            </a:r>
            <a:r>
              <a:rPr lang="pl-PL" sz="2800" i="1" dirty="0" err="1" smtClean="0">
                <a:solidFill>
                  <a:schemeClr val="bg1"/>
                </a:solidFill>
              </a:rPr>
              <a:t>cyberprzemoc</a:t>
            </a:r>
            <a:r>
              <a:rPr lang="pl-PL" sz="2800" i="1" dirty="0" smtClean="0">
                <a:solidFill>
                  <a:schemeClr val="bg1"/>
                </a:solidFill>
              </a:rPr>
              <a:t>”</a:t>
            </a:r>
            <a:endParaRPr lang="pl-PL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2800" i="1" dirty="0" smtClean="0">
                <a:solidFill>
                  <a:schemeClr val="bg1"/>
                </a:solidFill>
              </a:rPr>
              <a:t>-“ Przemoc i agresja rówieśnicza”)</a:t>
            </a:r>
            <a:endParaRPr lang="pl-PL" sz="2800" dirty="0" smtClean="0">
              <a:solidFill>
                <a:srgbClr val="FFFF00"/>
              </a:solidFill>
            </a:endParaRPr>
          </a:p>
          <a:p>
            <a:r>
              <a:rPr lang="pl-PL" sz="2800" dirty="0" smtClean="0">
                <a:solidFill>
                  <a:srgbClr val="FFFF00"/>
                </a:solidFill>
              </a:rPr>
              <a:t>Spotkanie z rodzicami nt. </a:t>
            </a:r>
            <a:r>
              <a:rPr lang="pl-PL" sz="2800" i="1" dirty="0" smtClean="0">
                <a:solidFill>
                  <a:srgbClr val="FFFF00"/>
                </a:solidFill>
              </a:rPr>
              <a:t>Bezpieczeństwa w sieci, cyberprzemoc</a:t>
            </a:r>
          </a:p>
          <a:p>
            <a:pPr marL="0" indent="0">
              <a:buNone/>
            </a:pPr>
            <a:r>
              <a:rPr lang="pl-PL" sz="2800" i="1" dirty="0" smtClean="0">
                <a:solidFill>
                  <a:schemeClr val="bg1"/>
                </a:solidFill>
              </a:rPr>
              <a:t>(</a:t>
            </a:r>
            <a:r>
              <a:rPr lang="pl-PL" sz="2800" i="1" dirty="0">
                <a:solidFill>
                  <a:schemeClr val="bg1"/>
                </a:solidFill>
              </a:rPr>
              <a:t> </a:t>
            </a:r>
            <a:r>
              <a:rPr lang="pl-PL" sz="2800" i="1" dirty="0" smtClean="0">
                <a:solidFill>
                  <a:schemeClr val="bg1"/>
                </a:solidFill>
              </a:rPr>
              <a:t>prelekcja dla Rodziców przygotowana przez pracowników Powiatowej Komendy Policji w Krakowie) </a:t>
            </a:r>
            <a:endParaRPr lang="pl-PL" sz="2800" dirty="0" smtClean="0">
              <a:solidFill>
                <a:srgbClr val="FFFF00"/>
              </a:solidFill>
            </a:endParaRPr>
          </a:p>
          <a:p>
            <a:r>
              <a:rPr lang="en-US" sz="2800" dirty="0" err="1" smtClean="0">
                <a:solidFill>
                  <a:srgbClr val="FFFF00"/>
                </a:solidFill>
              </a:rPr>
              <a:t>Udział</a:t>
            </a:r>
            <a:r>
              <a:rPr lang="en-US" sz="2800" dirty="0" smtClean="0">
                <a:solidFill>
                  <a:srgbClr val="FFFF00"/>
                </a:solidFill>
              </a:rPr>
              <a:t>  w </a:t>
            </a:r>
            <a:r>
              <a:rPr lang="en-US" sz="2800" dirty="0" err="1" smtClean="0">
                <a:solidFill>
                  <a:srgbClr val="FFFF00"/>
                </a:solidFill>
              </a:rPr>
              <a:t>festynie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szkolnym</a:t>
            </a:r>
            <a:endParaRPr lang="pl-PL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l-PL" sz="2800" dirty="0" smtClean="0">
                <a:solidFill>
                  <a:schemeClr val="bg1"/>
                </a:solidFill>
              </a:rPr>
              <a:t>(</a:t>
            </a:r>
            <a:r>
              <a:rPr lang="pl-PL" sz="2800" i="1" dirty="0">
                <a:solidFill>
                  <a:schemeClr val="bg1"/>
                </a:solidFill>
              </a:rPr>
              <a:t> </a:t>
            </a:r>
            <a:r>
              <a:rPr lang="pl-PL" sz="2800" i="1" dirty="0" smtClean="0">
                <a:solidFill>
                  <a:schemeClr val="bg1"/>
                </a:solidFill>
              </a:rPr>
              <a:t>integracja lokalnej społeczności; spotkanie rodziców, uczniów i nauczycieli, a także pracowników </a:t>
            </a:r>
            <a:r>
              <a:rPr lang="pl-PL" sz="2800" i="1" dirty="0">
                <a:solidFill>
                  <a:schemeClr val="bg1"/>
                </a:solidFill>
              </a:rPr>
              <a:t>Powiatowej Komendy Policji w </a:t>
            </a:r>
            <a:r>
              <a:rPr lang="pl-PL" sz="2800" i="1" dirty="0" smtClean="0">
                <a:solidFill>
                  <a:schemeClr val="bg1"/>
                </a:solidFill>
              </a:rPr>
              <a:t>Krakowie)</a:t>
            </a:r>
            <a:endParaRPr lang="pl-PL" sz="2800" dirty="0" smtClean="0">
              <a:solidFill>
                <a:srgbClr val="FFFF00"/>
              </a:solidFill>
            </a:endParaRPr>
          </a:p>
          <a:p>
            <a:endParaRPr lang="pl-PL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b="1" dirty="0" smtClean="0">
                <a:solidFill>
                  <a:srgbClr val="FFFF00"/>
                </a:solidFill>
              </a:rPr>
              <a:t>25. </a:t>
            </a:r>
            <a:r>
              <a:rPr lang="en-US" b="1" dirty="0" smtClean="0">
                <a:solidFill>
                  <a:srgbClr val="FFFF00"/>
                </a:solidFill>
              </a:rPr>
              <a:t>POLA NADZIEI</a:t>
            </a:r>
            <a:r>
              <a:rPr lang="en-US" b="1" dirty="0" smtClean="0"/>
              <a:t>	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 algn="ctr">
              <a:buNone/>
            </a:pPr>
            <a:r>
              <a:rPr lang="pl-PL" dirty="0" smtClean="0"/>
              <a:t>   </a:t>
            </a:r>
          </a:p>
          <a:p>
            <a:pPr algn="ctr">
              <a:buNone/>
            </a:pPr>
            <a:r>
              <a:rPr lang="pl-PL" i="1" dirty="0" smtClean="0">
                <a:solidFill>
                  <a:srgbClr val="FFFF00"/>
                </a:solidFill>
              </a:rPr>
              <a:t>Wolontariusze z naszej szkoły przeprowadzili kwestę na rzecz Hospicjum  </a:t>
            </a:r>
          </a:p>
          <a:p>
            <a:pPr algn="ctr">
              <a:buNone/>
            </a:pPr>
            <a:r>
              <a:rPr lang="pl-PL" i="1" dirty="0" smtClean="0">
                <a:solidFill>
                  <a:srgbClr val="FFFF00"/>
                </a:solidFill>
              </a:rPr>
              <a:t>im. św.  </a:t>
            </a:r>
            <a:r>
              <a:rPr lang="en-US" i="1" dirty="0" err="1" smtClean="0">
                <a:solidFill>
                  <a:srgbClr val="FFFF00"/>
                </a:solidFill>
              </a:rPr>
              <a:t>Łazarza</a:t>
            </a:r>
            <a:r>
              <a:rPr lang="en-US" i="1" dirty="0" smtClean="0">
                <a:solidFill>
                  <a:srgbClr val="FFFF00"/>
                </a:solidFill>
              </a:rPr>
              <a:t> w </a:t>
            </a:r>
            <a:r>
              <a:rPr lang="en-US" i="1" dirty="0" err="1" smtClean="0">
                <a:solidFill>
                  <a:srgbClr val="FFFF00"/>
                </a:solidFill>
              </a:rPr>
              <a:t>Krakowie</a:t>
            </a:r>
            <a:r>
              <a:rPr lang="en-US" i="1" dirty="0" smtClean="0">
                <a:solidFill>
                  <a:srgbClr val="FFFF00"/>
                </a:solidFill>
              </a:rPr>
              <a:t>.</a:t>
            </a:r>
            <a:endParaRPr lang="pl-PL" i="1" dirty="0" smtClean="0">
              <a:solidFill>
                <a:srgbClr val="FFFF00"/>
              </a:solidFill>
            </a:endParaRPr>
          </a:p>
          <a:p>
            <a:endParaRPr lang="pl-PL" dirty="0"/>
          </a:p>
        </p:txBody>
      </p:sp>
      <p:pic>
        <p:nvPicPr>
          <p:cNvPr id="27650" name="Obraz 111" descr="polanadziei_PLAKAT2018-1920x10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26876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iestandardowy 9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9BD5F9"/>
    </a:accent1>
    <a:accent2>
      <a:srgbClr val="9BD5F9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Kształt fali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Kształt fali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2649</Words>
  <Application>Microsoft Office PowerPoint</Application>
  <PresentationFormat>Pokaz na ekranie (4:3)</PresentationFormat>
  <Paragraphs>294</Paragraphs>
  <Slides>145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145</vt:i4>
      </vt:variant>
    </vt:vector>
  </HeadingPairs>
  <TitlesOfParts>
    <vt:vector size="151" baseType="lpstr">
      <vt:lpstr>ＭＳ Ｐゴシック</vt:lpstr>
      <vt:lpstr>Arial</vt:lpstr>
      <vt:lpstr>Calibri</vt:lpstr>
      <vt:lpstr>Goudy Stout</vt:lpstr>
      <vt:lpstr>Times New Roman</vt:lpstr>
      <vt:lpstr>Motyw pakietu Office</vt:lpstr>
      <vt:lpstr>Prezentacja programu PowerPoint</vt:lpstr>
      <vt:lpstr> W roku szkolnym 2017/2018 intensywnie propagowaliśmy bezpieczeństwo i zdrowy styl życia, a także sport dzięki akcjom i imprezom szkolnym oraz środowiskowym, które integrowały  społeczność szkolną  i lokalną.  </vt:lpstr>
      <vt:lpstr>LISTOPAD – MAJ  2017/2018 </vt:lpstr>
      <vt:lpstr> DIAGNOZA DOTYCZĄCA BEZPIECZEŃSTWA WYKAZAŁA:   Tylko 5 uczniów w szkole nie czuje się bezpiecznie lub uważa, że szkoła nie jest bezpieczna. Rodzice jak i nauczyciele jednomyślnie stwierdzili, że szkoła jest bezpieczna.   </vt:lpstr>
      <vt:lpstr>PRIORYTETY NASZYCH DZIAŁAŃ </vt:lpstr>
      <vt:lpstr>PRIORYTETY NASZYCH DZIAŁAŃ </vt:lpstr>
      <vt:lpstr>LISTOPAD  2017 </vt:lpstr>
      <vt:lpstr>Sprawozdanie z realizacji zadań konkursowych “Odblaskowa szkoła”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4. Konkurs “Znaki drogowe – dobrze je znamy” </vt:lpstr>
      <vt:lpstr>Prezentacja programu PowerPoint</vt:lpstr>
      <vt:lpstr>Prezentacja programu PowerPoint</vt:lpstr>
      <vt:lpstr>Prezentacja programu PowerPoint</vt:lpstr>
      <vt:lpstr>Akcja charytatywna przy Cmentarzu Rakowickim w Krakowie </vt:lpstr>
      <vt:lpstr>Akcja charytatywna przy Cmentarzu  Rakowickim w Krakowie</vt:lpstr>
      <vt:lpstr>Akcja charytatywna przy Cmentarzu  Rakowickim w Krakowie</vt:lpstr>
      <vt:lpstr>6. Spotkanie klasy VII z Policją  - “Odpowiedzialność karna nieletnich i demoralizacja”  - Problem demoralizacji młodzieży, wykroczeń, przestępstw - Bezpieczeństwo w sieci i zagrożenia wynikające  z niewłaściwego korzystania z Internetu. </vt:lpstr>
      <vt:lpstr>Ewakuacja szkoły  – ćwiczenia    - Akcję nadzorowali strażacy z Ochotniczej Straży         Pożarnej w Piekarach  - Miała ona na celu zapoznanie uczniów i pracowników szkoły z praktycznym zastosowaniem procedur dotyczących zachowania się w przypadku wybuchu pożaru lub powstania innego zagrożenia.  - W próbnej ewakuacji uczestniczyli uczniowie, nauczyciele i pracownicy administracji i obsługi. </vt:lpstr>
      <vt:lpstr>Ewakuacja szkoły – ćwiczenia</vt:lpstr>
      <vt:lpstr>Ewakuacja szkoły – ćwiczenia</vt:lpstr>
      <vt:lpstr>Dzień Wolontariusza w naszej szkole </vt:lpstr>
      <vt:lpstr>Prezentacja programu PowerPoint</vt:lpstr>
      <vt:lpstr>Prezentacja programu PowerPoint</vt:lpstr>
      <vt:lpstr>Prezentacja programu PowerPoint</vt:lpstr>
      <vt:lpstr>Prezentacja programu PowerPoint</vt:lpstr>
      <vt:lpstr>“BEZPIECZNA SIEĆ” – konkurs profilaktyczny dla uczniów klas IV – VII organizowany przez Krakowskie Stowarzyszenie Terapeutów Uzależnień przy partnerstwie Komendy Wojewódzkiej Policji  w Krakowie, </vt:lpstr>
      <vt:lpstr>Prezentacja programu PowerPoint</vt:lpstr>
      <vt:lpstr>GRUDZIEŃ  2017 </vt:lpstr>
      <vt:lpstr>Prezentacja programu PowerPoint</vt:lpstr>
      <vt:lpstr>11. KAMIZELKI ODBLASKOWE OSP    Podarowanie przez Ochotniczą Straż Pożarną w Piekarach odblaskowych kamizelek dla naszych uczniów i zachęcenie dzieci do ich codziennego noszenia, w celu zwiększenia bezpieczeństwa na drodze.</vt:lpstr>
      <vt:lpstr>KAMIZELKI ODBLASKOWE OSP </vt:lpstr>
      <vt:lpstr>12. AKCA CHARYTATYWNA FUNDACJI “PROMIEŃ NADZIEI” ANIOŁY ZE SZKOŁY          Zebrane datki pieniężne zostały przekazane podopiecznym Fundacji m.in. na organizację programu “Resocjalizacja przez wolontariat”. </vt:lpstr>
      <vt:lpstr>Prezentacja programu PowerPoint</vt:lpstr>
      <vt:lpstr>Prezentacja programu PowerPoint</vt:lpstr>
      <vt:lpstr>STYCZEŃ  2018 </vt:lpstr>
      <vt:lpstr>Prezentacja programu PowerPoint</vt:lpstr>
      <vt:lpstr>Prezentacja programu PowerPoint</vt:lpstr>
      <vt:lpstr>Prezentacja programu PowerPoint</vt:lpstr>
      <vt:lpstr>14. Z KOLĘDĄ U WYCHOWANKÓW SPECJALNEGO OŚRODKA SZKLNO – WYCHOWAWCZEGO </vt:lpstr>
      <vt:lpstr>Prezentacja programu PowerPoint</vt:lpstr>
      <vt:lpstr>Prezentacja programu PowerPoint</vt:lpstr>
      <vt:lpstr>Prezentacja programu PowerPoint</vt:lpstr>
      <vt:lpstr>Prezentacja programu PowerPoint</vt:lpstr>
      <vt:lpstr>LUTY  2018 </vt:lpstr>
      <vt:lpstr>Prezentacja programu PowerPoint</vt:lpstr>
      <vt:lpstr>Prezentacja programu PowerPoint</vt:lpstr>
      <vt:lpstr>Prezentacja programu PowerPoint</vt:lpstr>
      <vt:lpstr>16. KONKURS “BEZPIECZEŃSTWO POZAROWE”   Nasi uczniowie bardzo chętnie przyłączyli się do udziału w Konkursie “Bezpieczeństwo pożarowe…” organizowanym przez Senacki Zespół Strażaków na terenie całego kraju.</vt:lpstr>
      <vt:lpstr>Prezentacja programu PowerPoint</vt:lpstr>
      <vt:lpstr>Prezentacja programu PowerPoint</vt:lpstr>
      <vt:lpstr>Prezentacja programu PowerPoint</vt:lpstr>
      <vt:lpstr>                   17. DZIEŃ BEZPIECZNEGO INTERNETU   </vt:lpstr>
      <vt:lpstr>                   DZIEŃ BEZPIECZNEGO INTERNETU   </vt:lpstr>
      <vt:lpstr>Prezentacja programu PowerPoint</vt:lpstr>
      <vt:lpstr>Prezentacja programu PowerPoint</vt:lpstr>
      <vt:lpstr>Prezentacja programu PowerPoint</vt:lpstr>
      <vt:lpstr>MARZEC  2018 </vt:lpstr>
      <vt:lpstr>MARZEC  2018 </vt:lpstr>
      <vt:lpstr>AKCJA “AKADEMIA BEZPIECZNEGO PUCHATKA”</vt:lpstr>
      <vt:lpstr>19. WIZYTA NA FESTIWALU ZAWODÓW  </vt:lpstr>
      <vt:lpstr>WIZYTA NA FESTIWALU ZAWODÓW</vt:lpstr>
      <vt:lpstr>Prezentacja programu PowerPoint</vt:lpstr>
      <vt:lpstr>Prezentacja programu PowerPoint</vt:lpstr>
      <vt:lpstr>Prezentacja programu PowerPoint</vt:lpstr>
      <vt:lpstr>KWIECIEŃ  2018 </vt:lpstr>
      <vt:lpstr>WALCZYMY ZE SMOGIEM</vt:lpstr>
      <vt:lpstr>Prezentacja programu PowerPoint</vt:lpstr>
      <vt:lpstr>Prezentacja programu PowerPoint</vt:lpstr>
      <vt:lpstr>Prezentacja programu PowerPoint</vt:lpstr>
      <vt:lpstr>21. AKCJA CHARYTATYWNA FUNDACJI “PROMIEŃ NADZIEI” </vt:lpstr>
      <vt:lpstr>Prezentacja programu PowerPoint</vt:lpstr>
      <vt:lpstr>Prezentacja programu PowerPoint</vt:lpstr>
      <vt:lpstr>22. OGLNOPOLSKI SPOŁECZNO-EDUKACYJNY PROGRAM “KOMPAS” </vt:lpstr>
      <vt:lpstr>Prezentacja programu PowerPoint</vt:lpstr>
      <vt:lpstr>Prezentacja programu PowerPoint</vt:lpstr>
      <vt:lpstr>Prezentacja programu PowerPoint</vt:lpstr>
      <vt:lpstr>Prezentacja programu PowerPoint</vt:lpstr>
      <vt:lpstr>23. Konkurs plastyczny  Klubu Kultury Przegorzały              “Rowerem przez świat”   </vt:lpstr>
      <vt:lpstr>Prezentacja programu PowerPoint</vt:lpstr>
      <vt:lpstr>24. PIERWSZE SPOTKANIE PARTNERÓW PROGRAMU  “SZKOŁA PROMUJACA BEZPIECZEŃSTWO”   </vt:lpstr>
      <vt:lpstr>Prezentacja programu PowerPoint</vt:lpstr>
      <vt:lpstr>PIERWSZE SPOTKANIE PARTNERÓW PROGRAMU  “SZKOŁA PROMUJACA BEZPIECZEŃSTWO”</vt:lpstr>
      <vt:lpstr>PIERWSZE SPOTKANIE PARTNERÓW PROGRAMU  “SZKOŁA PROMUJACA BEZPIECZEŃSTWO”</vt:lpstr>
      <vt:lpstr>PIERWSZE SPOTKANIE PARTNERÓW PROGRAMU  “SZKOŁA PROMUJACA BEZPIECZEŃSTWO”</vt:lpstr>
      <vt:lpstr>PIERWSZE SPOTKANIE PARTNERÓW PROGRAMU  “SZKOŁA PROMUJACA BEZPIECZEŃSTWO”</vt:lpstr>
      <vt:lpstr>PIERWSZE SPOTKANIE PARTNERÓW PROGRAMU  “SZKOŁA PROMUJACA BEZPIECZEŃSTWO”</vt:lpstr>
      <vt:lpstr>PIERWSZE SPOTKANIE PARTNERÓW PROGRAMU  “SZKOŁA PROMUJACA BEZPIECZEŃSTWO”</vt:lpstr>
      <vt:lpstr>25. POLA NADZIEI  </vt:lpstr>
      <vt:lpstr>Prezentacja programu PowerPoint</vt:lpstr>
      <vt:lpstr>Prezentacja programu PowerPoint</vt:lpstr>
      <vt:lpstr>26. KONKURS “POKONAJMY SMOG” </vt:lpstr>
      <vt:lpstr>27. PRELEKCJA “JAK WYGRAĆ ZE SMOGIEM?”   </vt:lpstr>
      <vt:lpstr>Prezentacja programu PowerPoint</vt:lpstr>
      <vt:lpstr>Prezentacja programu PowerPoint</vt:lpstr>
      <vt:lpstr>28. KONKURS WOKALNO - TANECZNY “ZWIERZYNIECKIE DEBIUTY”     </vt:lpstr>
      <vt:lpstr>Prezentacja programu PowerPoint</vt:lpstr>
      <vt:lpstr>Prezentacja programu PowerPoint</vt:lpstr>
      <vt:lpstr>MAJ  2018 </vt:lpstr>
      <vt:lpstr>MAJ  2018 </vt:lpstr>
      <vt:lpstr>Prezentacja programu PowerPoint</vt:lpstr>
      <vt:lpstr>30. PLAKATY DOTYCZĄCE BEZPIECZEŃSTWA PODCZAS WAKACJI  </vt:lpstr>
      <vt:lpstr>Prezentacja programu PowerPoint</vt:lpstr>
      <vt:lpstr>Prezentacja programu PowerPoint</vt:lpstr>
      <vt:lpstr>31. NASZE PRZEDSZKOLACZKI TEŻ UCZESTNICZĄ  W PROJEKCIE ZPB </vt:lpstr>
      <vt:lpstr>Prezentacja programu PowerPoint</vt:lpstr>
      <vt:lpstr>Prezentacja programu PowerPoint</vt:lpstr>
      <vt:lpstr>Prezentacja programu PowerPoint</vt:lpstr>
      <vt:lpstr>32. KONKURS  “ZASADY BEZPIECZEŃSTWA W SIECI” </vt:lpstr>
      <vt:lpstr>32. KONKURS  “ZASADY BEZPIECZEŃSTWA W SIECI” </vt:lpstr>
      <vt:lpstr>33. KONKURS  “EDUKACYJNA SIEC ANTYSMOGOWA” </vt:lpstr>
      <vt:lpstr>Prezentacja programu PowerPoint</vt:lpstr>
      <vt:lpstr>Prezentacja programu PowerPoint</vt:lpstr>
      <vt:lpstr>Prezentacja programu PowerPoint</vt:lpstr>
      <vt:lpstr>Rok szkolny 2017/2018    Podsumowanie </vt:lpstr>
      <vt:lpstr>Podsumowanie </vt:lpstr>
      <vt:lpstr>Podsumowanie </vt:lpstr>
      <vt:lpstr>podsumowanie </vt:lpstr>
      <vt:lpstr>Podsumowanie </vt:lpstr>
      <vt:lpstr>Podsumowanie </vt:lpstr>
      <vt:lpstr>Podsumowanie </vt:lpstr>
      <vt:lpstr>Podsumowanie </vt:lpstr>
      <vt:lpstr>podsumowanie </vt:lpstr>
      <vt:lpstr>Podsumowanie </vt:lpstr>
      <vt:lpstr>podsumowanie </vt:lpstr>
      <vt:lpstr>Podsumowanie </vt:lpstr>
      <vt:lpstr>Podsumowanie </vt:lpstr>
      <vt:lpstr>5. Współpraca z Partnerami</vt:lpstr>
      <vt:lpstr>5. Współpraca z Partnerami</vt:lpstr>
      <vt:lpstr>5. Współpraca z Partnerami</vt:lpstr>
      <vt:lpstr>5. Współpraca z Partnerami</vt:lpstr>
      <vt:lpstr>5. Współpraca z Partnerami</vt:lpstr>
      <vt:lpstr>5. Współpraca z Partnerami</vt:lpstr>
      <vt:lpstr>5. Współpraca z Partnerami</vt:lpstr>
      <vt:lpstr>Dziękuję za uwagę.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Krzysztof</dc:creator>
  <cp:lastModifiedBy>nauczyciel</cp:lastModifiedBy>
  <cp:revision>67</cp:revision>
  <dcterms:created xsi:type="dcterms:W3CDTF">2018-06-04T19:57:51Z</dcterms:created>
  <dcterms:modified xsi:type="dcterms:W3CDTF">2018-06-07T14:09:23Z</dcterms:modified>
</cp:coreProperties>
</file>